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</p:sldMasterIdLst>
  <p:notesMasterIdLst>
    <p:notesMasterId r:id="rId29"/>
  </p:notesMasterIdLst>
  <p:sldIdLst>
    <p:sldId id="257" r:id="rId2"/>
    <p:sldId id="281" r:id="rId3"/>
    <p:sldId id="272" r:id="rId4"/>
    <p:sldId id="283" r:id="rId5"/>
    <p:sldId id="282" r:id="rId6"/>
    <p:sldId id="285" r:id="rId7"/>
    <p:sldId id="286" r:id="rId8"/>
    <p:sldId id="287" r:id="rId9"/>
    <p:sldId id="288" r:id="rId10"/>
    <p:sldId id="290" r:id="rId11"/>
    <p:sldId id="289" r:id="rId12"/>
    <p:sldId id="293" r:id="rId13"/>
    <p:sldId id="294" r:id="rId14"/>
    <p:sldId id="266" r:id="rId15"/>
    <p:sldId id="295" r:id="rId16"/>
    <p:sldId id="296" r:id="rId17"/>
    <p:sldId id="264" r:id="rId18"/>
    <p:sldId id="278" r:id="rId19"/>
    <p:sldId id="262" r:id="rId20"/>
    <p:sldId id="273" r:id="rId21"/>
    <p:sldId id="297" r:id="rId22"/>
    <p:sldId id="301" r:id="rId23"/>
    <p:sldId id="298" r:id="rId24"/>
    <p:sldId id="292" r:id="rId25"/>
    <p:sldId id="275" r:id="rId26"/>
    <p:sldId id="299" r:id="rId27"/>
    <p:sldId id="300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84" autoAdjust="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-2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3" d="100"/>
        <a:sy n="1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839E19-02EA-D24E-84B4-120315765730}" type="datetimeFigureOut">
              <a:rPr lang="en-US" smtClean="0"/>
              <a:pPr/>
              <a:t>7/22/16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AA6E72-7F04-A245-A368-427751AF4A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24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Wide use: Help and examples available (more tomorrow)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A6E72-7F04-A245-A368-427751AF4A4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340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SHOW: </a:t>
            </a:r>
            <a:r>
              <a:rPr lang="en-US" baseline="0" dirty="0" smtClean="0"/>
              <a:t>compatible board, other board formats, shields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A6E72-7F04-A245-A368-427751AF4A4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902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Talk about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Arduino</a:t>
            </a:r>
            <a:r>
              <a:rPr lang="en-US" baseline="0" dirty="0" smtClean="0"/>
              <a:t>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A6E72-7F04-A245-A368-427751AF4A4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253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A6E72-7F04-A245-A368-427751AF4A4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428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XL: Describe math, plot, basic, idea, issues and</a:t>
            </a:r>
            <a:r>
              <a:rPr lang="en-US" baseline="0" dirty="0" smtClean="0"/>
              <a:t> consequences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A6E72-7F04-A245-A368-427751AF4A4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0397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Open Source:</a:t>
            </a:r>
            <a:r>
              <a:rPr lang="en-US" baseline="0" dirty="0" smtClean="0"/>
              <a:t> Anyone can change. People helpful b/c want recognition and pride in product.</a:t>
            </a:r>
          </a:p>
          <a:p>
            <a:r>
              <a:rPr lang="en-US" baseline="0" dirty="0" smtClean="0"/>
              <a:t>Free/Shareware: Profit, Past open source, Service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A6E72-7F04-A245-A368-427751AF4A4E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707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Give examples for Case,</a:t>
            </a:r>
            <a:r>
              <a:rPr lang="en-US" baseline="0" dirty="0" smtClean="0"/>
              <a:t> State </a:t>
            </a:r>
            <a:r>
              <a:rPr lang="en-US" baseline="0" dirty="0" smtClean="0"/>
              <a:t>Diagrams</a:t>
            </a:r>
          </a:p>
          <a:p>
            <a:r>
              <a:rPr lang="en-US" baseline="0" dirty="0" smtClean="0"/>
              <a:t>Show </a:t>
            </a:r>
            <a:r>
              <a:rPr lang="en-US" baseline="0" dirty="0" err="1" smtClean="0"/>
              <a:t>Github</a:t>
            </a:r>
            <a:r>
              <a:rPr lang="en-US" baseline="0" dirty="0" smtClean="0"/>
              <a:t> page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A6E72-7F04-A245-A368-427751AF4A4E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132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(7/23/16 09:51) -----</a:t>
            </a:r>
          </a:p>
          <a:p>
            <a:r>
              <a:rPr lang="en-US"/>
              <a:t>Documentation: Add throughts that you have when the code was written. Also log what didn't 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A6E72-7F04-A245-A368-427751AF4A4E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5868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Demonstrate </a:t>
            </a:r>
            <a:r>
              <a:rPr lang="en-US" dirty="0" err="1" smtClean="0"/>
              <a:t>Fritzing</a:t>
            </a:r>
          </a:p>
          <a:p>
            <a:r>
              <a:rPr lang="en-US" dirty="0" err="1" smtClean="0"/>
              <a:t>----- Meeting Notes (7/23/16 10:07) -----</a:t>
            </a:r>
          </a:p>
          <a:p>
            <a:r>
              <a:rPr lang="en-US" dirty="0" err="1" smtClean="0"/>
              <a:t>Companies makes boards for ~$5. Eagle is also good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A6E72-7F04-A245-A368-427751AF4A4E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39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C97087C-2400-3F40-9F06-ADBC36EA0624}" type="datetimeFigureOut">
              <a:rPr lang="en-US" smtClean="0"/>
              <a:pPr/>
              <a:t>7/22/16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7087C-2400-3F40-9F06-ADBC36EA0624}" type="datetimeFigureOut">
              <a:rPr lang="en-US" smtClean="0"/>
              <a:pPr/>
              <a:t>7/22/16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62B60-EF66-E749-87CA-AA7FFD3D3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C97087C-2400-3F40-9F06-ADBC36EA0624}" type="datetimeFigureOut">
              <a:rPr lang="en-US" smtClean="0"/>
              <a:pPr/>
              <a:t>7/22/16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54962B60-EF66-E749-87CA-AA7FFD3D3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7087C-2400-3F40-9F06-ADBC36EA0624}" type="datetimeFigureOut">
              <a:rPr lang="en-US" smtClean="0"/>
              <a:pPr/>
              <a:t>7/22/16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4962B60-EF66-E749-87CA-AA7FFD3D35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7087C-2400-3F40-9F06-ADBC36EA0624}" type="datetimeFigureOut">
              <a:rPr lang="en-US" smtClean="0"/>
              <a:pPr/>
              <a:t>7/22/16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54962B60-EF66-E749-87CA-AA7FFD3D35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C97087C-2400-3F40-9F06-ADBC36EA0624}" type="datetimeFigureOut">
              <a:rPr lang="en-US" smtClean="0"/>
              <a:pPr/>
              <a:t>7/22/16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4962B60-EF66-E749-87CA-AA7FFD3D35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C97087C-2400-3F40-9F06-ADBC36EA0624}" type="datetimeFigureOut">
              <a:rPr lang="en-US" smtClean="0"/>
              <a:pPr/>
              <a:t>7/22/16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4962B60-EF66-E749-87CA-AA7FFD3D35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7087C-2400-3F40-9F06-ADBC36EA0624}" type="datetimeFigureOut">
              <a:rPr lang="en-US" smtClean="0"/>
              <a:pPr/>
              <a:t>7/22/16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4962B60-EF66-E749-87CA-AA7FFD3D3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7087C-2400-3F40-9F06-ADBC36EA0624}" type="datetimeFigureOut">
              <a:rPr lang="en-US" smtClean="0"/>
              <a:pPr/>
              <a:t>7/22/16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4962B60-EF66-E749-87CA-AA7FFD3D3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7087C-2400-3F40-9F06-ADBC36EA0624}" type="datetimeFigureOut">
              <a:rPr lang="en-US" smtClean="0"/>
              <a:pPr/>
              <a:t>7/22/16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C97087C-2400-3F40-9F06-ADBC36EA0624}" type="datetimeFigureOut">
              <a:rPr lang="en-US" smtClean="0"/>
              <a:pPr/>
              <a:t>7/22/16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54962B60-EF66-E749-87CA-AA7FFD3D35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C97087C-2400-3F40-9F06-ADBC36EA0624}" type="datetimeFigureOut">
              <a:rPr lang="en-US" smtClean="0"/>
              <a:pPr/>
              <a:t>7/22/16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4962B60-EF66-E749-87CA-AA7FFD3D3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learn.adafruit.com/adafruit-data-logger-shield" TargetMode="External"/><Relationship Id="rId3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unfounder.com/37-modules-sensor-kit-v2-0-for-arduino-1130.html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rduino.cc/en/Guide/Libraries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2.png"/><Relationship Id="rId12" Type="http://schemas.openxmlformats.org/officeDocument/2006/relationships/image" Target="../media/image23.png"/><Relationship Id="rId13" Type="http://schemas.openxmlformats.org/officeDocument/2006/relationships/image" Target="../media/image24.png"/><Relationship Id="rId14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20.png"/><Relationship Id="rId10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fritzing.org/home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stackexchange.com" TargetMode="External"/><Relationship Id="rId4" Type="http://schemas.openxmlformats.org/officeDocument/2006/relationships/hyperlink" Target="http://www.instructables.com" TargetMode="External"/><Relationship Id="rId5" Type="http://schemas.openxmlformats.org/officeDocument/2006/relationships/hyperlink" Target="http://hackaday.com" TargetMode="External"/><Relationship Id="rId6" Type="http://schemas.openxmlformats.org/officeDocument/2006/relationships/hyperlink" Target="https://edwardmallon.wordpress.com" TargetMode="External"/><Relationship Id="rId7" Type="http://schemas.openxmlformats.org/officeDocument/2006/relationships/hyperlink" Target="https://www.adafruit.com" TargetMode="External"/><Relationship Id="rId8" Type="http://schemas.openxmlformats.org/officeDocument/2006/relationships/hyperlink" Target="https://www.sparkfun.com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arduino.cc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plot.ly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stars.uchicago.edu/public/DataLogs/" TargetMode="External"/><Relationship Id="rId3" Type="http://schemas.openxmlformats.org/officeDocument/2006/relationships/hyperlink" Target="http://stars.uchicago.edu/telescopes/yerkes24/Yerkes24Env.htm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stars.uchicago.edu/public/BuildYourOwn/Arduino/Printouts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Programming / Electronics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The Art of talking to Computers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Projects Introduction / Lunch Break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872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Logger Shield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113212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Contains a real time clock (RTC) and SD card reader.</a:t>
            </a:r>
          </a:p>
          <a:p>
            <a:r>
              <a:rPr lang="en-US" dirty="0" smtClean="0"/>
              <a:t>Run through the </a:t>
            </a:r>
            <a:r>
              <a:rPr lang="en-US" dirty="0" err="1" smtClean="0"/>
              <a:t>adafruit</a:t>
            </a:r>
            <a:r>
              <a:rPr lang="en-US" dirty="0"/>
              <a:t> tutorial at</a:t>
            </a:r>
            <a:br>
              <a:rPr lang="en-US" dirty="0"/>
            </a:br>
            <a:r>
              <a:rPr lang="en-US" dirty="0" smtClean="0"/>
              <a:t> </a:t>
            </a:r>
            <a:r>
              <a:rPr lang="en-US" dirty="0" smtClean="0">
                <a:hlinkClick r:id="rId2"/>
              </a:rPr>
              <a:t>learn.adafruit.com</a:t>
            </a:r>
            <a:r>
              <a:rPr lang="en-US" dirty="0">
                <a:hlinkClick r:id="rId2"/>
              </a:rPr>
              <a:t>/adafruit-data-logger-</a:t>
            </a:r>
            <a:r>
              <a:rPr lang="en-US" dirty="0" smtClean="0">
                <a:hlinkClick r:id="rId2"/>
              </a:rPr>
              <a:t>shield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Run through the sections</a:t>
            </a:r>
          </a:p>
          <a:p>
            <a:pPr lvl="1"/>
            <a:r>
              <a:rPr lang="en-US" dirty="0" smtClean="0"/>
              <a:t>Overview</a:t>
            </a:r>
          </a:p>
          <a:p>
            <a:pPr lvl="1"/>
            <a:r>
              <a:rPr lang="en-US" dirty="0" smtClean="0"/>
              <a:t>Shield overview</a:t>
            </a:r>
          </a:p>
          <a:p>
            <a:pPr lvl="1"/>
            <a:r>
              <a:rPr lang="en-US" dirty="0" smtClean="0"/>
              <a:t>Downloads – to install the SC and RTC libraries on your computer.</a:t>
            </a:r>
          </a:p>
          <a:p>
            <a:pPr lvl="1"/>
            <a:r>
              <a:rPr lang="en-US" dirty="0" smtClean="0"/>
              <a:t>Using the Real Time Clock</a:t>
            </a:r>
          </a:p>
          <a:p>
            <a:pPr lvl="1"/>
            <a:r>
              <a:rPr lang="en-US" dirty="0" smtClean="0"/>
              <a:t>Using the SD Card</a:t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Other useful tool: </a:t>
            </a:r>
            <a:r>
              <a:rPr lang="en-US" b="1" dirty="0" smtClean="0"/>
              <a:t>LCD display</a:t>
            </a:r>
          </a:p>
          <a:p>
            <a:r>
              <a:rPr lang="en-US" dirty="0" smtClean="0"/>
              <a:t>Allows display of values and</a:t>
            </a:r>
            <a:br>
              <a:rPr lang="en-US" dirty="0" smtClean="0"/>
            </a:br>
            <a:r>
              <a:rPr lang="en-US" dirty="0" smtClean="0"/>
              <a:t>results at runtime.</a:t>
            </a:r>
          </a:p>
          <a:p>
            <a:r>
              <a:rPr lang="en-US" dirty="0" smtClean="0"/>
              <a:t>Uses quite a few pins</a:t>
            </a:r>
          </a:p>
          <a:p>
            <a:r>
              <a:rPr lang="en-US" dirty="0" smtClean="0"/>
              <a:t>Takes time to code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9454" y="4354644"/>
            <a:ext cx="4464546" cy="235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96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199"/>
            <a:ext cx="8153400" cy="494310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Basic Types</a:t>
            </a:r>
          </a:p>
          <a:p>
            <a:pPr lvl="1"/>
            <a:r>
              <a:rPr lang="en-US" dirty="0" smtClean="0"/>
              <a:t>Analog: Measure resistance, voltage or time interval. Simpler to use but may need calibration and noise handling</a:t>
            </a:r>
          </a:p>
          <a:p>
            <a:pPr lvl="1"/>
            <a:r>
              <a:rPr lang="en-US" dirty="0" smtClean="0"/>
              <a:t>Digital: Communicate with </a:t>
            </a:r>
            <a:r>
              <a:rPr lang="en-US" dirty="0" err="1" smtClean="0"/>
              <a:t>Arduino</a:t>
            </a:r>
            <a:r>
              <a:rPr lang="en-US" dirty="0" smtClean="0"/>
              <a:t> using digital protocols (1-Wire, I2C or SPI). Have built-in microcontroller that communicates with external electronics (i.e. </a:t>
            </a:r>
            <a:r>
              <a:rPr lang="en-US" dirty="0" err="1" smtClean="0"/>
              <a:t>Arduino</a:t>
            </a:r>
            <a:r>
              <a:rPr lang="en-US" dirty="0" smtClean="0"/>
              <a:t>).</a:t>
            </a:r>
            <a:endParaRPr lang="en-US" dirty="0"/>
          </a:p>
          <a:p>
            <a:r>
              <a:rPr lang="en-US" dirty="0" smtClean="0"/>
              <a:t>Calibration: May be required by all sensors for adequate results.</a:t>
            </a:r>
          </a:p>
          <a:p>
            <a:pPr lvl="1"/>
            <a:r>
              <a:rPr lang="en-US" dirty="0" smtClean="0"/>
              <a:t>Example: Temperature sensor offset adjustment with ice water</a:t>
            </a:r>
          </a:p>
        </p:txBody>
      </p:sp>
    </p:spTree>
    <p:extLst>
      <p:ext uri="{BB962C8B-B14F-4D97-AF65-F5344CB8AC3E}">
        <p14:creationId xmlns:p14="http://schemas.microsoft.com/office/powerpoint/2010/main" val="3178204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Analog Sensors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7" y="1600199"/>
            <a:ext cx="5524043" cy="4943109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Resistor Sensor</a:t>
            </a:r>
          </a:p>
          <a:p>
            <a:pPr lvl="1"/>
            <a:r>
              <a:rPr lang="en-US" dirty="0" smtClean="0"/>
              <a:t>Measure with voltage divider</a:t>
            </a:r>
          </a:p>
          <a:p>
            <a:pPr lvl="1"/>
            <a:r>
              <a:rPr lang="en-US" dirty="0" smtClean="0"/>
              <a:t>Reference resistor determines range, see XL</a:t>
            </a:r>
          </a:p>
          <a:p>
            <a:pPr lvl="1"/>
            <a:r>
              <a:rPr lang="en-US" dirty="0" smtClean="0"/>
              <a:t>Requires calculation to get measured value. </a:t>
            </a:r>
          </a:p>
          <a:p>
            <a:pPr lvl="1"/>
            <a:r>
              <a:rPr lang="en-US" dirty="0" smtClean="0"/>
              <a:t>Examples: Gas sensors, luminosity</a:t>
            </a:r>
          </a:p>
          <a:p>
            <a:r>
              <a:rPr lang="en-US" dirty="0" smtClean="0"/>
              <a:t>Voltage Sensor</a:t>
            </a:r>
          </a:p>
          <a:p>
            <a:pPr lvl="1"/>
            <a:r>
              <a:rPr lang="en-US" dirty="0" smtClean="0"/>
              <a:t>Generates voltage related to measured value</a:t>
            </a:r>
          </a:p>
          <a:p>
            <a:pPr lvl="1"/>
            <a:r>
              <a:rPr lang="en-US" dirty="0" smtClean="0"/>
              <a:t>Examples: 3-axis accelerometer, TMP36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748" y="0"/>
            <a:ext cx="2905252" cy="29856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6691" y="2985634"/>
            <a:ext cx="2527300" cy="393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2575" y="3555128"/>
            <a:ext cx="3403600" cy="5969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38748" y="5828875"/>
            <a:ext cx="2796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T(C) = 100</a:t>
            </a:r>
            <a:r>
              <a:rPr lang="en-US" baseline="30000" dirty="0" smtClean="0"/>
              <a:t>C</a:t>
            </a:r>
            <a:r>
              <a:rPr lang="en-US" dirty="0" smtClean="0"/>
              <a:t>/</a:t>
            </a:r>
            <a:r>
              <a:rPr lang="en-US" baseline="-25000" dirty="0" smtClean="0"/>
              <a:t>V</a:t>
            </a:r>
            <a:r>
              <a:rPr lang="en-US" dirty="0" smtClean="0"/>
              <a:t>  (V</a:t>
            </a:r>
            <a:r>
              <a:rPr lang="en-US" baseline="-25000" dirty="0" smtClean="0"/>
              <a:t>in</a:t>
            </a:r>
            <a:r>
              <a:rPr lang="en-US" dirty="0" smtClean="0"/>
              <a:t> – 0.5V)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3596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Available Sensors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Sensors in your Package</a:t>
            </a:r>
            <a:r>
              <a:rPr lang="en-US" dirty="0" smtClean="0"/>
              <a:t>: Follow the link below for description of all your sensors.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>
                <a:hlinkClick r:id="rId2"/>
              </a:rPr>
              <a:t>www.sunfounder.com</a:t>
            </a:r>
            <a:r>
              <a:rPr lang="en-US" dirty="0">
                <a:hlinkClick r:id="rId2"/>
              </a:rPr>
              <a:t>/37-modules-sensor-kit-v2-0-for-arduino-1130.</a:t>
            </a:r>
            <a:r>
              <a:rPr lang="en-US" dirty="0" smtClean="0">
                <a:hlinkClick r:id="rId2"/>
              </a:rPr>
              <a:t>html</a:t>
            </a:r>
            <a:r>
              <a:rPr lang="en-US" dirty="0" smtClean="0"/>
              <a:t> </a:t>
            </a:r>
            <a:endParaRPr lang="en-US" dirty="0" smtClean="0"/>
          </a:p>
          <a:p>
            <a:pPr lvl="1"/>
            <a:r>
              <a:rPr lang="en-US" dirty="0" err="1" smtClean="0"/>
              <a:t>CdS</a:t>
            </a:r>
            <a:r>
              <a:rPr lang="en-US" dirty="0" smtClean="0"/>
              <a:t> </a:t>
            </a:r>
            <a:r>
              <a:rPr lang="en-US" dirty="0" err="1" smtClean="0"/>
              <a:t>photoresistor</a:t>
            </a:r>
            <a:r>
              <a:rPr lang="en-US" dirty="0" smtClean="0"/>
              <a:t>: Resistive light sensor</a:t>
            </a:r>
          </a:p>
          <a:p>
            <a:pPr lvl="1"/>
            <a:r>
              <a:rPr lang="en-US" dirty="0"/>
              <a:t>RHT03 </a:t>
            </a:r>
            <a:r>
              <a:rPr lang="en-US" dirty="0" smtClean="0"/>
              <a:t>Temperature &amp; </a:t>
            </a:r>
            <a:r>
              <a:rPr lang="en-US" dirty="0"/>
              <a:t>Humidity </a:t>
            </a:r>
            <a:r>
              <a:rPr lang="en-US" dirty="0" smtClean="0"/>
              <a:t>Sensor: Digital readout, 1-Wire protocol.</a:t>
            </a:r>
          </a:p>
          <a:p>
            <a:pPr lvl="1"/>
            <a:r>
              <a:rPr lang="en-US" dirty="0" smtClean="0"/>
              <a:t>BMP180 Barometric Pressure / Temperature / Altitude Sensor: Digital I2C protocol</a:t>
            </a:r>
          </a:p>
          <a:p>
            <a:r>
              <a:rPr lang="en-US" dirty="0" smtClean="0"/>
              <a:t>Other sensors for experiments:</a:t>
            </a:r>
            <a:endParaRPr lang="en-US" dirty="0"/>
          </a:p>
          <a:p>
            <a:pPr lvl="1"/>
            <a:r>
              <a:rPr lang="en-US" dirty="0" smtClean="0"/>
              <a:t>TMP36 Temperature Sensor: Voltage output proportional to temperature.</a:t>
            </a:r>
          </a:p>
          <a:p>
            <a:pPr lvl="1"/>
            <a:r>
              <a:rPr lang="en-US" dirty="0" smtClean="0"/>
              <a:t>DS18B20 Waterproof Temp Sensor: Digital readout, 1-Wire</a:t>
            </a:r>
          </a:p>
          <a:p>
            <a:pPr lvl="1"/>
            <a:r>
              <a:rPr lang="en-US" dirty="0" smtClean="0"/>
              <a:t>LV EZ3 Ultrasonic Range Finder: Returns pulse duration, use </a:t>
            </a:r>
            <a:r>
              <a:rPr lang="en-US" dirty="0" err="1" smtClean="0"/>
              <a:t>pulseIn</a:t>
            </a:r>
            <a:r>
              <a:rPr lang="en-US" dirty="0" smtClean="0"/>
              <a:t>() function.</a:t>
            </a:r>
          </a:p>
          <a:p>
            <a:pPr lvl="1"/>
            <a:r>
              <a:rPr lang="en-US" dirty="0" smtClean="0"/>
              <a:t>Gas sensors: Alcohol MQ-3, Methane MQ-4, CO MQ-7, Hydrogen MQ-8. Measure resistance with given voltage.</a:t>
            </a:r>
          </a:p>
          <a:p>
            <a:pPr lvl="1"/>
            <a:r>
              <a:rPr lang="en-US" dirty="0" smtClean="0"/>
              <a:t>MMA7361 Triple Axis accelerometer: Analog voltage readout for each axis.</a:t>
            </a:r>
          </a:p>
          <a:p>
            <a:pPr lvl="1"/>
            <a:r>
              <a:rPr lang="en-US" dirty="0" smtClean="0"/>
              <a:t>Motion Detector</a:t>
            </a:r>
          </a:p>
          <a:p>
            <a:pPr lvl="1"/>
            <a:r>
              <a:rPr lang="en-US" dirty="0" smtClean="0"/>
              <a:t>Radio sender / receiver 434MHz: Simple sender and receiver</a:t>
            </a:r>
          </a:p>
          <a:p>
            <a:pPr lvl="1"/>
            <a:r>
              <a:rPr lang="en-US" dirty="0" smtClean="0"/>
              <a:t>RFM69 Radio Transceiver 433MHz: Intelligent sender/receiver microcontroller.</a:t>
            </a:r>
          </a:p>
          <a:p>
            <a:r>
              <a:rPr lang="en-US" dirty="0" smtClean="0"/>
              <a:t>Interface:</a:t>
            </a:r>
          </a:p>
          <a:p>
            <a:pPr lvl="1"/>
            <a:r>
              <a:rPr lang="en-US" dirty="0" err="1" smtClean="0"/>
              <a:t>Dynagraph.py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890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do Sensors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For each sensor in your package, run the basic tutorial program online.</a:t>
            </a:r>
          </a:p>
          <a:p>
            <a:pPr lvl="1"/>
            <a:r>
              <a:rPr lang="en-US" dirty="0" smtClean="0"/>
              <a:t>You might have to install </a:t>
            </a:r>
            <a:r>
              <a:rPr lang="en-US" dirty="0"/>
              <a:t>additional libraries, </a:t>
            </a:r>
            <a:r>
              <a:rPr lang="en-US" dirty="0" smtClean="0"/>
              <a:t>see </a:t>
            </a:r>
            <a:r>
              <a:rPr lang="en-US" dirty="0" smtClean="0">
                <a:hlinkClick r:id="rId2"/>
              </a:rPr>
              <a:t>www.arduino.cc</a:t>
            </a:r>
            <a:r>
              <a:rPr lang="en-US" dirty="0">
                <a:hlinkClick r:id="rId2"/>
              </a:rPr>
              <a:t>/en/Guide/</a:t>
            </a:r>
            <a:r>
              <a:rPr lang="en-US" dirty="0" smtClean="0">
                <a:hlinkClick r:id="rId2"/>
              </a:rPr>
              <a:t>Libraries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for details.</a:t>
            </a:r>
          </a:p>
          <a:p>
            <a:r>
              <a:rPr lang="en-US" dirty="0" smtClean="0"/>
              <a:t>Select and test one of the other sensors.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74628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Plan - Saturday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Project Development</a:t>
            </a:r>
          </a:p>
          <a:p>
            <a:pPr lvl="1"/>
            <a:r>
              <a:rPr lang="en-US" dirty="0" smtClean="0"/>
              <a:t>Development tools</a:t>
            </a:r>
          </a:p>
          <a:p>
            <a:pPr lvl="1"/>
            <a:r>
              <a:rPr lang="en-US" dirty="0" smtClean="0"/>
              <a:t>Best practices</a:t>
            </a:r>
          </a:p>
          <a:p>
            <a:pPr lvl="1"/>
            <a:r>
              <a:rPr lang="en-US" dirty="0" smtClean="0"/>
              <a:t>Online help</a:t>
            </a:r>
          </a:p>
          <a:p>
            <a:r>
              <a:rPr lang="en-US" dirty="0" smtClean="0"/>
              <a:t>Data Analysis with Excel and </a:t>
            </a:r>
            <a:r>
              <a:rPr lang="en-US" dirty="0" err="1" smtClean="0"/>
              <a:t>iPython</a:t>
            </a:r>
            <a:endParaRPr lang="en-US" dirty="0" smtClean="0"/>
          </a:p>
          <a:p>
            <a:r>
              <a:rPr lang="en-US" dirty="0" smtClean="0"/>
              <a:t>Project Work</a:t>
            </a:r>
          </a:p>
          <a:p>
            <a:r>
              <a:rPr lang="en-US" dirty="0" smtClean="0"/>
              <a:t>Lunch – George Williams</a:t>
            </a:r>
          </a:p>
          <a:p>
            <a:r>
              <a:rPr lang="en-US" dirty="0" smtClean="0"/>
              <a:t>Yerkes </a:t>
            </a:r>
            <a:r>
              <a:rPr lang="en-US" dirty="0" smtClean="0"/>
              <a:t>Tour</a:t>
            </a:r>
            <a:endParaRPr lang="en-US" dirty="0" smtClean="0"/>
          </a:p>
          <a:p>
            <a:r>
              <a:rPr lang="en-US" dirty="0" smtClean="0"/>
              <a:t>Project </a:t>
            </a:r>
            <a:r>
              <a:rPr lang="en-US" dirty="0" smtClean="0"/>
              <a:t>Work – Yerkes Library and </a:t>
            </a:r>
            <a:r>
              <a:rPr lang="en-US" dirty="0" err="1" smtClean="0"/>
              <a:t>FabLab</a:t>
            </a:r>
            <a:endParaRPr lang="en-US" dirty="0" smtClean="0"/>
          </a:p>
          <a:p>
            <a:r>
              <a:rPr lang="en-US" dirty="0" smtClean="0"/>
              <a:t>Project Presentations – Yerkes Library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250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Programming Today (2010s)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Compilers and Interpreters advanced and reliable</a:t>
            </a:r>
          </a:p>
          <a:p>
            <a:r>
              <a:rPr lang="en-US" dirty="0" smtClean="0"/>
              <a:t>Support libraries available for (almost) any purpose</a:t>
            </a:r>
          </a:p>
          <a:p>
            <a:pPr lvl="1"/>
            <a:r>
              <a:rPr lang="en-US" dirty="0" smtClean="0"/>
              <a:t>Communication, Graphics, Numerical Simulations</a:t>
            </a:r>
          </a:p>
          <a:p>
            <a:r>
              <a:rPr lang="en-US" dirty="0" smtClean="0"/>
              <a:t>Support: Forums , </a:t>
            </a:r>
            <a:r>
              <a:rPr lang="en-US" dirty="0" err="1" smtClean="0"/>
              <a:t>Maillists</a:t>
            </a:r>
            <a:r>
              <a:rPr lang="en-US" dirty="0" smtClean="0"/>
              <a:t>, Live Chat</a:t>
            </a:r>
          </a:p>
          <a:p>
            <a:r>
              <a:rPr lang="en-US" dirty="0" smtClean="0"/>
              <a:t>Business Models:</a:t>
            </a:r>
          </a:p>
          <a:p>
            <a:pPr lvl="1"/>
            <a:r>
              <a:rPr lang="en-US" dirty="0" smtClean="0"/>
              <a:t>Free and Open Source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Freeware / Shareware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Commercial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Angry-Bird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9958" y="4687196"/>
            <a:ext cx="762000" cy="762000"/>
          </a:xfrm>
          <a:prstGeom prst="rect">
            <a:avLst/>
          </a:prstGeom>
        </p:spPr>
      </p:pic>
      <p:pic>
        <p:nvPicPr>
          <p:cNvPr id="5" name="Picture 4" descr="Screen shot 2014-01-31 at 6.33.45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0296" y="4687196"/>
            <a:ext cx="799767" cy="781795"/>
          </a:xfrm>
          <a:prstGeom prst="rect">
            <a:avLst/>
          </a:prstGeom>
        </p:spPr>
      </p:pic>
      <p:pic>
        <p:nvPicPr>
          <p:cNvPr id="6" name="Picture 5" descr="Window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9959" y="5593645"/>
            <a:ext cx="1070064" cy="1004214"/>
          </a:xfrm>
          <a:prstGeom prst="rect">
            <a:avLst/>
          </a:prstGeom>
        </p:spPr>
      </p:pic>
      <p:pic>
        <p:nvPicPr>
          <p:cNvPr id="7" name="Picture 6" descr="Photoshop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4720" y="5593645"/>
            <a:ext cx="823014" cy="795580"/>
          </a:xfrm>
          <a:prstGeom prst="rect">
            <a:avLst/>
          </a:prstGeom>
        </p:spPr>
      </p:pic>
      <p:pic>
        <p:nvPicPr>
          <p:cNvPr id="8" name="Picture 7" descr="linuxdistr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9958" y="3457885"/>
            <a:ext cx="1007715" cy="111387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8444" y="2715438"/>
            <a:ext cx="2406987" cy="71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19728" y="3553933"/>
            <a:ext cx="832200" cy="832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40785" y="3553933"/>
            <a:ext cx="1214041" cy="90294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8444" y="4687196"/>
            <a:ext cx="839808" cy="83980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35828" y="5601326"/>
            <a:ext cx="824056" cy="99653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64294" y="4571764"/>
            <a:ext cx="1594041" cy="106269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59170" y="3371015"/>
            <a:ext cx="1211824" cy="11529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Programming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457200" y="1547090"/>
            <a:ext cx="8229600" cy="485616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en-US" dirty="0" smtClean="0"/>
              <a:t>Program Code             </a:t>
            </a:r>
            <a:r>
              <a:rPr lang="en-US" dirty="0" err="1" smtClean="0"/>
              <a:t>vs</a:t>
            </a:r>
            <a:r>
              <a:rPr lang="en-US" dirty="0" smtClean="0"/>
              <a:t>        Machine Language</a:t>
            </a:r>
          </a:p>
          <a:p>
            <a:pPr eaLnBrk="1" hangingPunct="1">
              <a:buFont typeface="Arial" charset="0"/>
              <a:buNone/>
              <a:defRPr/>
            </a:pPr>
            <a:endParaRPr lang="en-US" dirty="0" smtClean="0"/>
          </a:p>
          <a:p>
            <a:pPr eaLnBrk="1" hangingPunct="1">
              <a:buFont typeface="Arial" charset="0"/>
              <a:buNone/>
              <a:defRPr/>
            </a:pPr>
            <a:endParaRPr lang="en-US" dirty="0" smtClean="0"/>
          </a:p>
          <a:p>
            <a:pPr eaLnBrk="1" hangingPunct="1">
              <a:buFont typeface="Arial" charset="0"/>
              <a:buNone/>
              <a:defRPr/>
            </a:pPr>
            <a:endParaRPr lang="en-US" dirty="0" smtClean="0"/>
          </a:p>
          <a:p>
            <a:pPr eaLnBrk="1" hangingPunct="1">
              <a:buFont typeface="Arial" charset="0"/>
              <a:buNone/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Computer run machine language (assembler)</a:t>
            </a:r>
          </a:p>
          <a:p>
            <a:pPr eaLnBrk="1" hangingPunct="1">
              <a:defRPr/>
            </a:pPr>
            <a:r>
              <a:rPr lang="en-US" dirty="0" smtClean="0"/>
              <a:t>Two ways to run a code on a computer:</a:t>
            </a:r>
          </a:p>
          <a:p>
            <a:pPr lvl="1" eaLnBrk="1" hangingPunct="1">
              <a:defRPr/>
            </a:pPr>
            <a:r>
              <a:rPr lang="en-US" dirty="0" smtClean="0"/>
              <a:t>Interpreter: Executes program code.</a:t>
            </a:r>
          </a:p>
          <a:p>
            <a:pPr lvl="1" eaLnBrk="1" hangingPunct="1">
              <a:defRPr/>
            </a:pPr>
            <a:r>
              <a:rPr lang="en-US" dirty="0" smtClean="0"/>
              <a:t>Compiler: Creates executable file (machine language) from program code</a:t>
            </a:r>
          </a:p>
        </p:txBody>
      </p:sp>
      <p:pic>
        <p:nvPicPr>
          <p:cNvPr id="17412" name="Picture 3" descr="Screen shot 2012-12-03 at 3.49.3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8" y="2014104"/>
            <a:ext cx="251460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4" descr="Screenshot_assembler_division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925" y="2014104"/>
            <a:ext cx="3197225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1126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4294" y="2756574"/>
            <a:ext cx="1594041" cy="10626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685972" y="1600200"/>
            <a:ext cx="4628738" cy="4495800"/>
          </a:xfrm>
        </p:spPr>
        <p:txBody>
          <a:bodyPr/>
          <a:lstStyle/>
          <a:p>
            <a:r>
              <a:rPr lang="en-US" dirty="0" smtClean="0"/>
              <a:t>Tools:</a:t>
            </a:r>
          </a:p>
          <a:p>
            <a:pPr lvl="1"/>
            <a:r>
              <a:rPr lang="en-US" dirty="0" smtClean="0"/>
              <a:t>Development: Flow, Physical, Case, State Diagrams</a:t>
            </a:r>
          </a:p>
          <a:p>
            <a:pPr lvl="1"/>
            <a:r>
              <a:rPr lang="en-US" dirty="0" smtClean="0"/>
              <a:t>Content management</a:t>
            </a:r>
          </a:p>
          <a:p>
            <a:pPr lvl="1"/>
            <a:r>
              <a:rPr lang="en-US" dirty="0" smtClean="0"/>
              <a:t>Integrated Development Environment (IDE)</a:t>
            </a:r>
          </a:p>
          <a:p>
            <a:pPr lvl="1"/>
            <a:endParaRPr lang="en-US" dirty="0"/>
          </a:p>
        </p:txBody>
      </p:sp>
      <p:pic>
        <p:nvPicPr>
          <p:cNvPr id="4" name="Picture 3" descr="Simpe_Schemati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648" y="1822450"/>
            <a:ext cx="3073324" cy="4457644"/>
          </a:xfrm>
          <a:prstGeom prst="rect">
            <a:avLst/>
          </a:prstGeom>
        </p:spPr>
      </p:pic>
      <p:pic>
        <p:nvPicPr>
          <p:cNvPr id="5" name="Picture 4" descr="web_view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5972" y="4543101"/>
            <a:ext cx="5080076" cy="1529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Plan - Friday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Programming and connecting the </a:t>
            </a:r>
            <a:r>
              <a:rPr lang="en-US" dirty="0" err="1" smtClean="0"/>
              <a:t>Arduino</a:t>
            </a:r>
            <a:r>
              <a:rPr lang="en-US" dirty="0" smtClean="0"/>
              <a:t> Microcontroller</a:t>
            </a:r>
          </a:p>
          <a:p>
            <a:pPr lvl="1"/>
            <a:r>
              <a:rPr lang="en-US" dirty="0" err="1" smtClean="0"/>
              <a:t>Arduino</a:t>
            </a:r>
            <a:r>
              <a:rPr lang="en-US" dirty="0" smtClean="0"/>
              <a:t> overview</a:t>
            </a:r>
          </a:p>
          <a:p>
            <a:pPr lvl="1"/>
            <a:r>
              <a:rPr lang="en-US" dirty="0" smtClean="0"/>
              <a:t>Learn to connect and upload programs to the controller</a:t>
            </a:r>
          </a:p>
          <a:p>
            <a:pPr lvl="1"/>
            <a:r>
              <a:rPr lang="en-US" dirty="0" err="1" smtClean="0"/>
              <a:t>Arduino</a:t>
            </a:r>
            <a:r>
              <a:rPr lang="en-US" dirty="0" smtClean="0"/>
              <a:t> inputs and outputs</a:t>
            </a:r>
          </a:p>
          <a:p>
            <a:pPr lvl="1"/>
            <a:r>
              <a:rPr lang="en-US" dirty="0" smtClean="0"/>
              <a:t>Track 1: C programming introduction</a:t>
            </a:r>
          </a:p>
          <a:p>
            <a:pPr lvl="1"/>
            <a:r>
              <a:rPr lang="en-US" dirty="0" smtClean="0"/>
              <a:t>Track 2: Signal processing, multiple measurements, debugging options</a:t>
            </a:r>
          </a:p>
          <a:p>
            <a:r>
              <a:rPr lang="en-US" dirty="0" smtClean="0"/>
              <a:t>Projects introduction</a:t>
            </a:r>
          </a:p>
          <a:p>
            <a:r>
              <a:rPr lang="en-US" dirty="0" smtClean="0"/>
              <a:t>Lunch</a:t>
            </a:r>
          </a:p>
          <a:p>
            <a:r>
              <a:rPr lang="en-US" dirty="0" smtClean="0"/>
              <a:t>Logger shield and real time clock</a:t>
            </a:r>
          </a:p>
          <a:p>
            <a:r>
              <a:rPr lang="en-US" dirty="0" smtClean="0"/>
              <a:t>Sensors</a:t>
            </a:r>
          </a:p>
          <a:p>
            <a:pPr lvl="1"/>
            <a:r>
              <a:rPr lang="en-US" dirty="0" smtClean="0"/>
              <a:t>Introduction to sensors</a:t>
            </a:r>
          </a:p>
          <a:p>
            <a:pPr lvl="1"/>
            <a:r>
              <a:rPr lang="en-US" dirty="0" smtClean="0"/>
              <a:t>Measuring light, pressure, temperature, humidity, button trigger</a:t>
            </a:r>
          </a:p>
          <a:p>
            <a:pPr lvl="1"/>
            <a:r>
              <a:rPr lang="en-US" dirty="0" smtClean="0"/>
              <a:t>Play with sensors</a:t>
            </a:r>
          </a:p>
          <a:p>
            <a:r>
              <a:rPr lang="en-US" dirty="0" smtClean="0"/>
              <a:t>Projects definition development</a:t>
            </a:r>
          </a:p>
          <a:p>
            <a:r>
              <a:rPr lang="en-US" dirty="0" smtClean="0"/>
              <a:t>Dinner</a:t>
            </a:r>
          </a:p>
          <a:p>
            <a:r>
              <a:rPr lang="en-US" dirty="0" smtClean="0"/>
              <a:t>Observing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852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 Example: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t="-297" b="387"/>
          <a:stretch/>
        </p:blipFill>
        <p:spPr>
          <a:xfrm>
            <a:off x="839153" y="1077857"/>
            <a:ext cx="7475029" cy="5680556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8877" y="372259"/>
            <a:ext cx="2625624" cy="61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22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Best Practices - Programming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35079" y="1493298"/>
            <a:ext cx="8489912" cy="536470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DOCUMENT:</a:t>
            </a:r>
          </a:p>
          <a:p>
            <a:pPr lvl="1"/>
            <a:r>
              <a:rPr lang="en-US" dirty="0" smtClean="0"/>
              <a:t>Header: What does this code do, </a:t>
            </a:r>
            <a:r>
              <a:rPr lang="en-US" dirty="0"/>
              <a:t>How to use this program, What needs to be </a:t>
            </a:r>
            <a:r>
              <a:rPr lang="en-US" dirty="0" smtClean="0"/>
              <a:t>connected, Who wrote / modified it, </a:t>
            </a:r>
            <a:r>
              <a:rPr lang="en-US" dirty="0"/>
              <a:t>W</a:t>
            </a:r>
            <a:r>
              <a:rPr lang="en-US" dirty="0" smtClean="0"/>
              <a:t>hen and </a:t>
            </a:r>
            <a:r>
              <a:rPr lang="en-US" dirty="0" smtClean="0"/>
              <a:t>What was added/changed </a:t>
            </a:r>
            <a:endParaRPr lang="en-US" dirty="0" smtClean="0"/>
          </a:p>
          <a:p>
            <a:pPr lvl="1"/>
            <a:r>
              <a:rPr lang="en-US" dirty="0" smtClean="0"/>
              <a:t>Inline</a:t>
            </a:r>
          </a:p>
          <a:p>
            <a:pPr lvl="2"/>
            <a:r>
              <a:rPr lang="en-US" dirty="0" smtClean="0"/>
              <a:t>Useful variable names: short, unambiguous, </a:t>
            </a:r>
            <a:r>
              <a:rPr lang="en-US" dirty="0" smtClean="0"/>
              <a:t>descriptive</a:t>
            </a:r>
            <a:br>
              <a:rPr lang="en-US" dirty="0" smtClean="0"/>
            </a:br>
            <a:r>
              <a:rPr lang="en-US" dirty="0" smtClean="0"/>
              <a:t>Ex: pinTemp3</a:t>
            </a:r>
            <a:endParaRPr lang="en-US" dirty="0" smtClean="0"/>
          </a:p>
          <a:p>
            <a:pPr lvl="2"/>
            <a:r>
              <a:rPr lang="en-US" dirty="0" smtClean="0"/>
              <a:t>What does the following part of the code do. Describe functions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>Ex: // Read temperature </a:t>
            </a:r>
            <a:r>
              <a:rPr lang="en-US" dirty="0"/>
              <a:t>s</a:t>
            </a:r>
            <a:r>
              <a:rPr lang="en-US" dirty="0" smtClean="0"/>
              <a:t>ensor to </a:t>
            </a:r>
            <a:r>
              <a:rPr lang="en-US" dirty="0" err="1" smtClean="0"/>
              <a:t>tempVal</a:t>
            </a:r>
            <a:r>
              <a:rPr lang="en-US" dirty="0" smtClean="0"/>
              <a:t> // Store result in file</a:t>
            </a:r>
            <a:endParaRPr lang="en-US" dirty="0" smtClean="0"/>
          </a:p>
          <a:p>
            <a:pPr lvl="2"/>
            <a:r>
              <a:rPr lang="en-US" dirty="0" smtClean="0"/>
              <a:t>Details about individual expressions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tempVal</a:t>
            </a:r>
            <a:r>
              <a:rPr lang="en-US" dirty="0" smtClean="0"/>
              <a:t> = ( 5.0 * </a:t>
            </a:r>
            <a:r>
              <a:rPr lang="en-US" dirty="0" err="1" smtClean="0"/>
              <a:t>tempVal</a:t>
            </a:r>
            <a:r>
              <a:rPr lang="en-US" dirty="0" smtClean="0"/>
              <a:t> / 1023 – 0.5 ) * 100 ; // Convert counts to </a:t>
            </a:r>
            <a:r>
              <a:rPr lang="en-US" dirty="0" err="1" smtClean="0"/>
              <a:t>celsius</a:t>
            </a:r>
            <a:endParaRPr lang="en-US" dirty="0" smtClean="0"/>
          </a:p>
          <a:p>
            <a:pPr lvl="1"/>
            <a:r>
              <a:rPr lang="en-US" dirty="0" smtClean="0"/>
              <a:t>Development process: Why was this implemented in this way – may be published on a wiki / </a:t>
            </a:r>
            <a:r>
              <a:rPr lang="en-US" dirty="0" smtClean="0"/>
              <a:t>blog</a:t>
            </a:r>
          </a:p>
          <a:p>
            <a:pPr lvl="1"/>
            <a:r>
              <a:rPr lang="en-US" dirty="0" smtClean="0"/>
              <a:t>Why document: Your students will be gone in 2-4 years, you don’t want new students to reinvent the wheel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77926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Best Practices </a:t>
            </a:r>
            <a:r>
              <a:rPr lang="en-US" dirty="0" smtClean="0"/>
              <a:t>– Programming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493298"/>
            <a:ext cx="8153400" cy="536470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Readability:</a:t>
            </a:r>
          </a:p>
          <a:p>
            <a:pPr lvl="1"/>
            <a:r>
              <a:rPr lang="en-US" dirty="0"/>
              <a:t>Indentation: Keep it consistent (2-4 spaces). Also keep lines &lt; ~80 characters.</a:t>
            </a:r>
          </a:p>
          <a:p>
            <a:pPr lvl="1"/>
            <a:r>
              <a:rPr lang="en-US" dirty="0"/>
              <a:t>Empty lines: Before each function, between significant blocks for long functions</a:t>
            </a:r>
          </a:p>
          <a:p>
            <a:r>
              <a:rPr lang="en-US" dirty="0" smtClean="0"/>
              <a:t>Modularity</a:t>
            </a:r>
            <a:r>
              <a:rPr lang="en-US" dirty="0" smtClean="0"/>
              <a:t>: Keep functions short – make separate functions. Keep programs short – make libraries.</a:t>
            </a:r>
          </a:p>
          <a:p>
            <a:pPr lvl="1"/>
            <a:r>
              <a:rPr lang="en-US" dirty="0" smtClean="0"/>
              <a:t>Libraries (or functions) can be reused in other projects</a:t>
            </a:r>
          </a:p>
          <a:p>
            <a:r>
              <a:rPr lang="en-US" dirty="0" smtClean="0"/>
              <a:t>Look for existing code</a:t>
            </a:r>
          </a:p>
          <a:p>
            <a:pPr lvl="1"/>
            <a:r>
              <a:rPr lang="en-US" dirty="0" smtClean="0"/>
              <a:t>Likely someone already wrote something you can use. Copy but give credit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Make sure you only copy what you need</a:t>
            </a:r>
            <a:endParaRPr lang="en-US" dirty="0" smtClean="0"/>
          </a:p>
          <a:p>
            <a:r>
              <a:rPr lang="en-US" dirty="0" smtClean="0"/>
              <a:t>Keep older versions – use version control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315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Best Practices – Electronics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smtClean="0"/>
              <a:t>Lab Practices:</a:t>
            </a:r>
          </a:p>
          <a:p>
            <a:r>
              <a:rPr lang="en-US" dirty="0" smtClean="0"/>
              <a:t>Wear </a:t>
            </a:r>
            <a:r>
              <a:rPr lang="en-US" dirty="0" smtClean="0"/>
              <a:t>safety glasses</a:t>
            </a:r>
          </a:p>
          <a:p>
            <a:r>
              <a:rPr lang="en-US" dirty="0" smtClean="0"/>
              <a:t>Don’t rewire powered devices</a:t>
            </a:r>
          </a:p>
          <a:p>
            <a:pPr lvl="1"/>
            <a:r>
              <a:rPr lang="en-US" dirty="0" smtClean="0"/>
              <a:t>Check connections before powering up</a:t>
            </a:r>
          </a:p>
          <a:p>
            <a:r>
              <a:rPr lang="en-US" dirty="0" smtClean="0"/>
              <a:t>If in doubt consult manuals / reference </a:t>
            </a:r>
            <a:r>
              <a:rPr lang="en-US" dirty="0" smtClean="0"/>
              <a:t>material</a:t>
            </a:r>
          </a:p>
          <a:p>
            <a:pPr marL="0" indent="0">
              <a:buNone/>
            </a:pPr>
            <a:r>
              <a:rPr lang="en-US" dirty="0" smtClean="0"/>
              <a:t>Deployment:</a:t>
            </a:r>
          </a:p>
          <a:p>
            <a:r>
              <a:rPr lang="en-US" dirty="0" smtClean="0"/>
              <a:t>Test EVERYTHING at least twice before actual deployment.</a:t>
            </a:r>
          </a:p>
          <a:p>
            <a:pPr lvl="1"/>
            <a:r>
              <a:rPr lang="en-US" dirty="0" smtClean="0"/>
              <a:t>Includes: final program, electronics, power source, housing</a:t>
            </a:r>
          </a:p>
          <a:p>
            <a:pPr lvl="1"/>
            <a:r>
              <a:rPr lang="en-US" dirty="0" smtClean="0"/>
              <a:t>Many bugs only show up in fully integrated systems</a:t>
            </a:r>
          </a:p>
          <a:p>
            <a:r>
              <a:rPr lang="en-US" dirty="0" smtClean="0"/>
              <a:t>Documentation: Use </a:t>
            </a:r>
            <a:r>
              <a:rPr lang="en-US" dirty="0" err="1" smtClean="0"/>
              <a:t>fritzing</a:t>
            </a:r>
            <a:r>
              <a:rPr lang="en-US" dirty="0" smtClean="0"/>
              <a:t> for making schematics, breadboard and </a:t>
            </a:r>
            <a:r>
              <a:rPr lang="en-US" dirty="0"/>
              <a:t>PCB </a:t>
            </a:r>
            <a:r>
              <a:rPr lang="en-US" dirty="0" smtClean="0"/>
              <a:t>layouts: </a:t>
            </a:r>
            <a:r>
              <a:rPr lang="en-US" dirty="0" smtClean="0">
                <a:hlinkClick r:id="rId3"/>
              </a:rPr>
              <a:t>fritzing.org</a:t>
            </a:r>
            <a:r>
              <a:rPr lang="en-US" dirty="0">
                <a:hlinkClick r:id="rId3"/>
              </a:rPr>
              <a:t>/</a:t>
            </a:r>
            <a:r>
              <a:rPr lang="en-US" dirty="0" smtClean="0">
                <a:hlinkClick r:id="rId3"/>
              </a:rPr>
              <a:t>home</a:t>
            </a:r>
            <a:r>
              <a:rPr lang="en-US" dirty="0"/>
              <a:t> </a:t>
            </a:r>
            <a:r>
              <a:rPr lang="en-US" dirty="0" smtClean="0"/>
              <a:t>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813438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Documentation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199"/>
            <a:ext cx="8153400" cy="4935415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Arduino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>
                <a:hlinkClick r:id="rId2"/>
              </a:rPr>
              <a:t>www.arduino.cc</a:t>
            </a:r>
            <a:r>
              <a:rPr lang="en-US" dirty="0" smtClean="0"/>
              <a:t>: main </a:t>
            </a:r>
            <a:r>
              <a:rPr lang="en-US" dirty="0" err="1" smtClean="0"/>
              <a:t>Arduino</a:t>
            </a:r>
            <a:r>
              <a:rPr lang="en-US" dirty="0" smtClean="0"/>
              <a:t> page, contains tutorials, reference material and information on connecting additional tools.</a:t>
            </a:r>
          </a:p>
          <a:p>
            <a:r>
              <a:rPr lang="en-US" dirty="0" smtClean="0"/>
              <a:t>Tutorials / </a:t>
            </a:r>
            <a:r>
              <a:rPr lang="en-US" dirty="0" err="1" smtClean="0"/>
              <a:t>Howto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>
                <a:hlinkClick r:id="rId3"/>
              </a:rPr>
              <a:t>stackexchange.com</a:t>
            </a:r>
            <a:r>
              <a:rPr lang="en-US" dirty="0" smtClean="0"/>
              <a:t>: User driven Q&amp;A page for almost all your programming / electronics question. Usually tops your </a:t>
            </a:r>
            <a:r>
              <a:rPr lang="en-US" dirty="0" err="1" smtClean="0"/>
              <a:t>google</a:t>
            </a:r>
            <a:r>
              <a:rPr lang="en-US" dirty="0" smtClean="0"/>
              <a:t> results.</a:t>
            </a:r>
          </a:p>
          <a:p>
            <a:pPr lvl="1"/>
            <a:r>
              <a:rPr lang="en-US" dirty="0" smtClean="0">
                <a:hlinkClick r:id="rId4"/>
              </a:rPr>
              <a:t>www.instructables.com</a:t>
            </a:r>
            <a:r>
              <a:rPr lang="en-US" dirty="0" smtClean="0"/>
              <a:t>: includes tutorials for using </a:t>
            </a:r>
            <a:r>
              <a:rPr lang="en-US" dirty="0" err="1" smtClean="0"/>
              <a:t>arduino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>
                <a:hlinkClick r:id="rId5"/>
              </a:rPr>
              <a:t>hackaday.com</a:t>
            </a:r>
            <a:r>
              <a:rPr lang="en-US" dirty="0" smtClean="0"/>
              <a:t>: Many DIY ideas, several including </a:t>
            </a:r>
            <a:r>
              <a:rPr lang="en-US" dirty="0" err="1" smtClean="0"/>
              <a:t>arduino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>
                <a:hlinkClick r:id="rId6"/>
              </a:rPr>
              <a:t>edwardmallon.wordpress.com</a:t>
            </a:r>
            <a:r>
              <a:rPr lang="en-US" dirty="0" smtClean="0"/>
              <a:t>: Blog on building </a:t>
            </a:r>
            <a:r>
              <a:rPr lang="en-US" dirty="0" err="1" smtClean="0"/>
              <a:t>Arduino</a:t>
            </a:r>
            <a:r>
              <a:rPr lang="en-US" dirty="0" smtClean="0"/>
              <a:t>-based loggers for environmental monitoring. Many good links.</a:t>
            </a:r>
          </a:p>
          <a:p>
            <a:r>
              <a:rPr lang="en-US" dirty="0" smtClean="0"/>
              <a:t>Suppliers: Most sell </a:t>
            </a:r>
            <a:r>
              <a:rPr lang="en-US" dirty="0" err="1" smtClean="0"/>
              <a:t>Arduinos</a:t>
            </a:r>
            <a:r>
              <a:rPr lang="en-US" dirty="0" smtClean="0"/>
              <a:t> and other compatible electronics.</a:t>
            </a:r>
          </a:p>
          <a:p>
            <a:pPr lvl="1"/>
            <a:r>
              <a:rPr lang="en-US" dirty="0" smtClean="0">
                <a:hlinkClick r:id="rId7"/>
              </a:rPr>
              <a:t>adafruit.com</a:t>
            </a:r>
            <a:r>
              <a:rPr lang="en-US" dirty="0" smtClean="0"/>
              <a:t>: Also has good tutorials / learning site.</a:t>
            </a:r>
          </a:p>
          <a:p>
            <a:pPr lvl="1"/>
            <a:r>
              <a:rPr lang="en-US" dirty="0" smtClean="0">
                <a:hlinkClick r:id="rId8"/>
              </a:rPr>
              <a:t>sparkfun.com</a:t>
            </a:r>
            <a:r>
              <a:rPr lang="en-US" dirty="0" smtClean="0"/>
              <a:t>: Has many interesting parts – also more mundane ones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7663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Make Good Code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t="-976" b="-1"/>
          <a:stretch/>
        </p:blipFill>
        <p:spPr>
          <a:xfrm>
            <a:off x="534831" y="21229"/>
            <a:ext cx="8231217" cy="6836771"/>
          </a:xfrm>
        </p:spPr>
      </p:pic>
    </p:spTree>
    <p:extLst>
      <p:ext uri="{BB962C8B-B14F-4D97-AF65-F5344CB8AC3E}">
        <p14:creationId xmlns:p14="http://schemas.microsoft.com/office/powerpoint/2010/main" val="3032120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Data Storage</a:t>
            </a:r>
          </a:p>
          <a:p>
            <a:pPr lvl="1"/>
            <a:r>
              <a:rPr lang="en-US" dirty="0" smtClean="0"/>
              <a:t>Text File with tab-separated values: Universally readable (excel, python, editor)</a:t>
            </a:r>
          </a:p>
          <a:p>
            <a:pPr lvl="2"/>
            <a:r>
              <a:rPr lang="en-US" dirty="0" smtClean="0"/>
              <a:t>Add column headers (with units if possible)</a:t>
            </a:r>
          </a:p>
          <a:p>
            <a:pPr lvl="1"/>
            <a:r>
              <a:rPr lang="en-US" dirty="0" smtClean="0"/>
              <a:t>Standardize filenames.</a:t>
            </a:r>
          </a:p>
          <a:p>
            <a:pPr lvl="2"/>
            <a:r>
              <a:rPr lang="en-US" dirty="0" smtClean="0"/>
              <a:t>Tip: Include date as (YY)YY-MM-DD in filenames (Month names don’t sort gracefully)</a:t>
            </a:r>
          </a:p>
          <a:p>
            <a:pPr lvl="2"/>
            <a:r>
              <a:rPr lang="en-US" dirty="0" smtClean="0"/>
              <a:t>Avoid spaces in filenames</a:t>
            </a:r>
          </a:p>
          <a:p>
            <a:r>
              <a:rPr lang="en-US" dirty="0" smtClean="0"/>
              <a:t>Analysis tools: How to make nice plots</a:t>
            </a:r>
          </a:p>
          <a:p>
            <a:pPr lvl="1"/>
            <a:r>
              <a:rPr lang="en-US" dirty="0" smtClean="0"/>
              <a:t>Spreadsheet: Open Office, Google Docs, Excel</a:t>
            </a:r>
          </a:p>
          <a:p>
            <a:pPr lvl="1"/>
            <a:r>
              <a:rPr lang="en-US" dirty="0" smtClean="0"/>
              <a:t>Interpreted program: Python, </a:t>
            </a:r>
            <a:r>
              <a:rPr lang="en-US" dirty="0" err="1" smtClean="0"/>
              <a:t>Matlab</a:t>
            </a:r>
            <a:r>
              <a:rPr lang="en-US" dirty="0" smtClean="0"/>
              <a:t>,  </a:t>
            </a:r>
          </a:p>
          <a:p>
            <a:pPr lvl="1"/>
            <a:r>
              <a:rPr lang="en-US" dirty="0"/>
              <a:t>Online tools: </a:t>
            </a:r>
            <a:r>
              <a:rPr lang="en-US" dirty="0" smtClean="0">
                <a:hlinkClick r:id="rId2"/>
              </a:rPr>
              <a:t>plot.ly</a:t>
            </a:r>
            <a:r>
              <a:rPr lang="en-US" dirty="0" smtClean="0"/>
              <a:t> or other</a:t>
            </a:r>
          </a:p>
        </p:txBody>
      </p:sp>
    </p:spTree>
    <p:extLst>
      <p:ext uri="{BB962C8B-B14F-4D97-AF65-F5344CB8AC3E}">
        <p14:creationId xmlns:p14="http://schemas.microsoft.com/office/powerpoint/2010/main" val="34241869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Make some Plots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Get Yerkes Telescope Environment data from</a:t>
            </a:r>
            <a:br>
              <a:rPr lang="en-US" dirty="0" smtClean="0"/>
            </a:br>
            <a:r>
              <a:rPr lang="en-US" dirty="0" smtClean="0">
                <a:hlinkClick r:id="rId2"/>
              </a:rPr>
              <a:t>stars.uchicago.edu</a:t>
            </a:r>
            <a:r>
              <a:rPr lang="en-US" dirty="0">
                <a:hlinkClick r:id="rId2"/>
              </a:rPr>
              <a:t>/public/</a:t>
            </a:r>
            <a:r>
              <a:rPr lang="en-US" dirty="0" smtClean="0">
                <a:hlinkClick r:id="rId2"/>
              </a:rPr>
              <a:t>DataLogs</a:t>
            </a:r>
            <a:endParaRPr lang="en-US" dirty="0" smtClean="0"/>
          </a:p>
          <a:p>
            <a:pPr lvl="1"/>
            <a:r>
              <a:rPr lang="en-US" dirty="0" smtClean="0"/>
              <a:t>Format is Date, Time, Floor Height (in), Brightness (Lux), Temperature (C), Humidity (%) </a:t>
            </a:r>
            <a:endParaRPr lang="en-US" dirty="0" smtClean="0"/>
          </a:p>
          <a:p>
            <a:pPr lvl="1"/>
            <a:r>
              <a:rPr lang="en-US" dirty="0" smtClean="0"/>
              <a:t>Link to </a:t>
            </a:r>
            <a:r>
              <a:rPr lang="en-US" dirty="0"/>
              <a:t>sensor system at</a:t>
            </a:r>
            <a:br>
              <a:rPr lang="en-US" dirty="0"/>
            </a:br>
            <a:r>
              <a:rPr lang="en-US" dirty="0" smtClean="0">
                <a:hlinkClick r:id="rId3"/>
              </a:rPr>
              <a:t>stars.uchicago.edu</a:t>
            </a:r>
            <a:r>
              <a:rPr lang="en-US" dirty="0">
                <a:hlinkClick r:id="rId3"/>
              </a:rPr>
              <a:t>/telescopes/yerkes24/</a:t>
            </a:r>
            <a:r>
              <a:rPr lang="en-US" dirty="0" smtClean="0">
                <a:hlinkClick r:id="rId3"/>
              </a:rPr>
              <a:t>Yerkes24Env.html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Can you plot yesterday night’s data?</a:t>
            </a:r>
            <a:endParaRPr lang="en-US" dirty="0" smtClean="0"/>
          </a:p>
          <a:p>
            <a:r>
              <a:rPr lang="en-US" dirty="0" smtClean="0"/>
              <a:t>Open your favorite data analysis tool</a:t>
            </a:r>
          </a:p>
          <a:p>
            <a:pPr lvl="1"/>
            <a:r>
              <a:rPr lang="en-US" dirty="0" smtClean="0"/>
              <a:t>Import the data</a:t>
            </a:r>
          </a:p>
          <a:p>
            <a:pPr lvl="1"/>
            <a:r>
              <a:rPr lang="en-US" dirty="0" smtClean="0"/>
              <a:t>Crop the data</a:t>
            </a:r>
          </a:p>
          <a:p>
            <a:pPr lvl="1"/>
            <a:r>
              <a:rPr lang="en-US" dirty="0" smtClean="0"/>
              <a:t>Plot it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250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rduino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4000" b="-4000"/>
          <a:stretch>
            <a:fillRect/>
          </a:stretch>
        </p:blipFill>
        <p:spPr>
          <a:xfrm>
            <a:off x="5475288" y="1515403"/>
            <a:ext cx="3668712" cy="39624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Futura" charset="0"/>
                <a:ea typeface="ＭＳ Ｐゴシック" charset="0"/>
                <a:cs typeface="ＭＳ Ｐゴシック" charset="0"/>
              </a:rPr>
              <a:t>Arduino</a:t>
            </a:r>
            <a:r>
              <a:rPr lang="en-US" dirty="0" smtClean="0">
                <a:latin typeface="Futura" charset="0"/>
                <a:ea typeface="ＭＳ Ｐゴシック" charset="0"/>
                <a:cs typeface="ＭＳ Ｐゴシック" charset="0"/>
              </a:rPr>
              <a:t> Microcontroller</a:t>
            </a:r>
            <a:endParaRPr lang="en-US" dirty="0">
              <a:latin typeface="Futur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5547" y="1981199"/>
            <a:ext cx="5522404" cy="4471387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§"/>
              <a:defRPr/>
            </a:pPr>
            <a:r>
              <a:rPr lang="en-US" dirty="0" smtClean="0"/>
              <a:t>Single – board microcontroller</a:t>
            </a:r>
          </a:p>
          <a:p>
            <a:pPr>
              <a:buFont typeface="Wingdings" charset="2"/>
              <a:buChar char="§"/>
              <a:defRPr/>
            </a:pPr>
            <a:r>
              <a:rPr lang="en-US" dirty="0" smtClean="0"/>
              <a:t>CPU: 16MHz 32KB Flash, 1KB EEPROM</a:t>
            </a:r>
          </a:p>
          <a:p>
            <a:pPr>
              <a:buFont typeface="Wingdings" charset="2"/>
              <a:buChar char="§"/>
              <a:defRPr/>
            </a:pPr>
            <a:r>
              <a:rPr lang="en-US" dirty="0" smtClean="0"/>
              <a:t>USB / Serial computer connection</a:t>
            </a:r>
          </a:p>
          <a:p>
            <a:pPr>
              <a:buFont typeface="Wingdings" charset="2"/>
              <a:buChar char="§"/>
              <a:defRPr/>
            </a:pPr>
            <a:r>
              <a:rPr lang="en-US" dirty="0" smtClean="0"/>
              <a:t>Multiple analog and digital inputs and outputs</a:t>
            </a:r>
          </a:p>
          <a:p>
            <a:pPr>
              <a:buFont typeface="Wingdings" charset="2"/>
              <a:buChar char="§"/>
              <a:defRPr/>
            </a:pPr>
            <a:r>
              <a:rPr lang="en-US" dirty="0" smtClean="0"/>
              <a:t>On-board power regulator</a:t>
            </a:r>
          </a:p>
          <a:p>
            <a:pPr>
              <a:buFont typeface="Wingdings" charset="2"/>
              <a:buChar char="§"/>
              <a:defRPr/>
            </a:pPr>
            <a:r>
              <a:rPr lang="en-US" dirty="0" smtClean="0"/>
              <a:t>C-based programming language.</a:t>
            </a:r>
          </a:p>
        </p:txBody>
      </p:sp>
    </p:spTree>
    <p:extLst>
      <p:ext uri="{BB962C8B-B14F-4D97-AF65-F5344CB8AC3E}">
        <p14:creationId xmlns:p14="http://schemas.microsoft.com/office/powerpoint/2010/main" val="18077025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</a:t>
            </a:r>
            <a:r>
              <a:rPr lang="en-US" dirty="0" err="1" smtClean="0"/>
              <a:t>Arduino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09600" y="1589566"/>
            <a:ext cx="8153400" cy="2674357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Arduinos</a:t>
            </a:r>
            <a:r>
              <a:rPr lang="en-US" dirty="0" smtClean="0"/>
              <a:t> are Cheap - $25-30</a:t>
            </a:r>
          </a:p>
          <a:p>
            <a:r>
              <a:rPr lang="en-US" dirty="0" smtClean="0"/>
              <a:t>Powerful but easy to learn. Rugged design tolerates errors.</a:t>
            </a:r>
          </a:p>
          <a:p>
            <a:r>
              <a:rPr lang="en-US" dirty="0" smtClean="0"/>
              <a:t>Open source design and software</a:t>
            </a:r>
            <a:endParaRPr lang="en-US" dirty="0"/>
          </a:p>
          <a:p>
            <a:pPr lvl="1"/>
            <a:r>
              <a:rPr lang="en-US" dirty="0" smtClean="0"/>
              <a:t>Large selection of compatible boards and shields</a:t>
            </a:r>
            <a:endParaRPr lang="en-US" dirty="0"/>
          </a:p>
          <a:p>
            <a:pPr lvl="1"/>
            <a:r>
              <a:rPr lang="en-US" dirty="0" smtClean="0"/>
              <a:t>Many free libraries and add-on programs</a:t>
            </a:r>
          </a:p>
          <a:p>
            <a:r>
              <a:rPr lang="en-US" dirty="0" smtClean="0"/>
              <a:t>Wide user </a:t>
            </a:r>
            <a:r>
              <a:rPr lang="en-US" dirty="0"/>
              <a:t>base of scientists, engineers, hobbyists and educators</a:t>
            </a:r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2"/>
          </p:nvPr>
        </p:nvSpPr>
        <p:spPr>
          <a:xfrm>
            <a:off x="609600" y="4121481"/>
            <a:ext cx="4532443" cy="2198464"/>
          </a:xfrm>
        </p:spPr>
        <p:txBody>
          <a:bodyPr>
            <a:normAutofit fontScale="85000" lnSpcReduction="20000"/>
          </a:bodyPr>
          <a:lstStyle/>
          <a:p>
            <a:pPr lvl="1"/>
            <a:r>
              <a:rPr lang="en-US" dirty="0" smtClean="0"/>
              <a:t>Help is available online</a:t>
            </a:r>
          </a:p>
          <a:p>
            <a:pPr lvl="1"/>
            <a:r>
              <a:rPr lang="en-US" dirty="0" smtClean="0"/>
              <a:t>Examples are published to connect almost any piece of hardware to an </a:t>
            </a:r>
            <a:r>
              <a:rPr lang="en-US" dirty="0" err="1" smtClean="0"/>
              <a:t>Arduino</a:t>
            </a:r>
            <a:endParaRPr lang="en-US" dirty="0" smtClean="0"/>
          </a:p>
          <a:p>
            <a:pPr lvl="1"/>
            <a:r>
              <a:rPr lang="en-US" dirty="0" smtClean="0"/>
              <a:t>Numerous sample projects for free downloading</a:t>
            </a:r>
          </a:p>
        </p:txBody>
      </p:sp>
      <p:pic>
        <p:nvPicPr>
          <p:cNvPr id="6" name="Picture 5" descr="lcd_shiel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136" y="3963103"/>
            <a:ext cx="3859863" cy="2894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130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Arduino</a:t>
            </a:r>
            <a:r>
              <a:rPr lang="en-US" dirty="0" smtClean="0"/>
              <a:t> Examples</a:t>
            </a:r>
            <a:endParaRPr lang="en-US" dirty="0"/>
          </a:p>
        </p:txBody>
      </p:sp>
      <p:pic>
        <p:nvPicPr>
          <p:cNvPr id="5" name="Picture 4" descr="Lions_with_GPS_Colla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10" y="1562997"/>
            <a:ext cx="4027692" cy="5366047"/>
          </a:xfrm>
          <a:prstGeom prst="rect">
            <a:avLst/>
          </a:prstGeom>
        </p:spPr>
      </p:pic>
      <p:pic>
        <p:nvPicPr>
          <p:cNvPr id="6" name="Picture 5" descr="BacteriaSens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502" y="1046065"/>
            <a:ext cx="5027498" cy="3239943"/>
          </a:xfrm>
          <a:prstGeom prst="rect">
            <a:avLst/>
          </a:prstGeom>
        </p:spPr>
      </p:pic>
      <p:pic>
        <p:nvPicPr>
          <p:cNvPr id="7" name="Picture 6" descr="ArduinoJPL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16"/>
          <a:stretch/>
        </p:blipFill>
        <p:spPr>
          <a:xfrm>
            <a:off x="4241025" y="4286008"/>
            <a:ext cx="4392692" cy="257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026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Code!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20428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Connect the </a:t>
            </a:r>
            <a:r>
              <a:rPr lang="en-US" dirty="0" err="1" smtClean="0"/>
              <a:t>Arduino</a:t>
            </a:r>
            <a:r>
              <a:rPr lang="en-US" dirty="0" smtClean="0"/>
              <a:t> to your computer with the USB cable.</a:t>
            </a:r>
          </a:p>
          <a:p>
            <a:r>
              <a:rPr lang="en-US" dirty="0" smtClean="0"/>
              <a:t>Start the </a:t>
            </a:r>
            <a:r>
              <a:rPr lang="en-US" dirty="0" err="1" smtClean="0"/>
              <a:t>Arduino</a:t>
            </a:r>
            <a:r>
              <a:rPr lang="en-US" dirty="0" smtClean="0"/>
              <a:t> program</a:t>
            </a:r>
          </a:p>
          <a:p>
            <a:r>
              <a:rPr lang="en-US" dirty="0" smtClean="0"/>
              <a:t>Run the Blink example program</a:t>
            </a:r>
          </a:p>
          <a:p>
            <a:pPr lvl="1"/>
            <a:r>
              <a:rPr lang="en-US" dirty="0" smtClean="0"/>
              <a:t>Go to File </a:t>
            </a:r>
            <a:r>
              <a:rPr lang="en-US" dirty="0"/>
              <a:t>→ Examples </a:t>
            </a:r>
            <a:r>
              <a:rPr lang="en-US" dirty="0" smtClean="0"/>
              <a:t>→ 01. </a:t>
            </a:r>
            <a:r>
              <a:rPr lang="en-US" dirty="0"/>
              <a:t>Basics </a:t>
            </a:r>
            <a:r>
              <a:rPr lang="en-US" dirty="0" smtClean="0"/>
              <a:t>→ Blink</a:t>
            </a:r>
          </a:p>
          <a:p>
            <a:pPr lvl="1"/>
            <a:r>
              <a:rPr lang="en-US" dirty="0" smtClean="0"/>
              <a:t>Upload the program to the </a:t>
            </a:r>
            <a:r>
              <a:rPr lang="en-US" dirty="0" err="1" smtClean="0"/>
              <a:t>Arduino</a:t>
            </a:r>
            <a:r>
              <a:rPr lang="en-US" dirty="0" smtClean="0"/>
              <a:t>. Check settings under Tools → Board and Tools → Port.</a:t>
            </a:r>
          </a:p>
          <a:p>
            <a:pPr lvl="1"/>
            <a:r>
              <a:rPr lang="en-US" dirty="0" smtClean="0"/>
              <a:t>Option: Connect an LED with 220</a:t>
            </a:r>
            <a:r>
              <a:rPr lang="el-GR" dirty="0" smtClean="0"/>
              <a:t>Ω</a:t>
            </a:r>
            <a:r>
              <a:rPr lang="en-US" dirty="0" smtClean="0"/>
              <a:t> resistor to pin 13.</a:t>
            </a:r>
          </a:p>
          <a:p>
            <a:pPr lvl="1"/>
            <a:r>
              <a:rPr lang="en-US" dirty="0" smtClean="0"/>
              <a:t>Challenge: Change blink frequency</a:t>
            </a:r>
          </a:p>
          <a:p>
            <a:pPr lvl="1"/>
            <a:r>
              <a:rPr lang="en-US" dirty="0" smtClean="0"/>
              <a:t>Challenge: Make advanced blink pattern</a:t>
            </a:r>
          </a:p>
          <a:p>
            <a:r>
              <a:rPr lang="en-US" dirty="0" smtClean="0"/>
              <a:t>Run the </a:t>
            </a:r>
            <a:r>
              <a:rPr lang="en-US" dirty="0" err="1" smtClean="0"/>
              <a:t>AnalogReadSerial</a:t>
            </a:r>
            <a:r>
              <a:rPr lang="en-US" dirty="0" smtClean="0"/>
              <a:t> example program</a:t>
            </a:r>
          </a:p>
          <a:p>
            <a:pPr lvl="1"/>
            <a:r>
              <a:rPr lang="en-US" dirty="0" smtClean="0"/>
              <a:t>Go to File → Examples → 01. Basics → </a:t>
            </a:r>
            <a:r>
              <a:rPr lang="en-US" dirty="0" err="1" smtClean="0"/>
              <a:t>AnalogReadSerial</a:t>
            </a:r>
            <a:endParaRPr lang="en-US" dirty="0" smtClean="0"/>
          </a:p>
          <a:p>
            <a:pPr lvl="1"/>
            <a:r>
              <a:rPr lang="en-US" dirty="0" smtClean="0"/>
              <a:t>Upload the program to the </a:t>
            </a:r>
            <a:r>
              <a:rPr lang="en-US" dirty="0" err="1" smtClean="0"/>
              <a:t>Arduino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Open the Serial Monitor (under Tools), get voltages from GND, 3.3V, 5V</a:t>
            </a:r>
          </a:p>
          <a:p>
            <a:pPr lvl="1"/>
            <a:r>
              <a:rPr lang="en-US" dirty="0" smtClean="0"/>
              <a:t>Option: Connect a variable resistor to GND and 5V to generate any input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385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193036" y="1600200"/>
            <a:ext cx="4573012" cy="4886408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Digital Pins 0-19: Can be OUTPUT / INPUT / INPUT_PULLUP</a:t>
            </a:r>
          </a:p>
          <a:p>
            <a:r>
              <a:rPr lang="en-US" dirty="0" smtClean="0"/>
              <a:t>Analog Input: Read 0-5V with 0-1023 resolution.</a:t>
            </a:r>
          </a:p>
          <a:p>
            <a:r>
              <a:rPr lang="en-US" dirty="0" smtClean="0"/>
              <a:t>Analog Output (PWM at 500Hz): Generate square wave signal with appropriate duty cycle</a:t>
            </a:r>
          </a:p>
          <a:p>
            <a:r>
              <a:rPr lang="en-US" dirty="0" smtClean="0"/>
              <a:t>Serial: Pins 0, 1 for serial communication (also USB)</a:t>
            </a:r>
          </a:p>
          <a:p>
            <a:pPr lvl="1"/>
            <a:r>
              <a:rPr lang="en-US" dirty="0" smtClean="0"/>
              <a:t>Other pins can be used by software</a:t>
            </a:r>
          </a:p>
          <a:p>
            <a:r>
              <a:rPr lang="en-US" dirty="0" smtClean="0"/>
              <a:t>Power: GND, 3.3V, 5V, VIN (i.e. the power on the barrel plug) and Reset</a:t>
            </a:r>
          </a:p>
          <a:p>
            <a:r>
              <a:rPr lang="en-US" dirty="0" smtClean="0"/>
              <a:t>SPI and I2C: Pins for serial communication (other pins can be used)</a:t>
            </a:r>
            <a:endParaRPr lang="en-US" dirty="0"/>
          </a:p>
        </p:txBody>
      </p:sp>
      <p:pic>
        <p:nvPicPr>
          <p:cNvPr id="4" name="Picture 3" descr="ArduinoR3Pinou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32" y="1735053"/>
            <a:ext cx="3954903" cy="395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027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In the </a:t>
            </a:r>
            <a:r>
              <a:rPr lang="en-US" dirty="0" err="1" smtClean="0"/>
              <a:t>Arduino</a:t>
            </a:r>
            <a:r>
              <a:rPr lang="en-US" dirty="0" smtClean="0"/>
              <a:t> Program under </a:t>
            </a:r>
            <a:r>
              <a:rPr lang="en-US" dirty="0" err="1" smtClean="0"/>
              <a:t>File→Examples</a:t>
            </a:r>
            <a:endParaRPr lang="en-US" dirty="0" smtClean="0"/>
          </a:p>
          <a:p>
            <a:pPr lvl="1"/>
            <a:r>
              <a:rPr lang="en-US" dirty="0" smtClean="0"/>
              <a:t>01 Basics → Fade: Uses analog output to fade light</a:t>
            </a:r>
          </a:p>
          <a:p>
            <a:pPr lvl="1"/>
            <a:r>
              <a:rPr lang="en-US" dirty="0" smtClean="0"/>
              <a:t>01 Basics → </a:t>
            </a:r>
            <a:r>
              <a:rPr lang="en-US" dirty="0" err="1" smtClean="0"/>
              <a:t>ReadAnalogVoltage</a:t>
            </a:r>
            <a:r>
              <a:rPr lang="en-US" dirty="0" smtClean="0"/>
              <a:t>: Contains voltage conversion.</a:t>
            </a:r>
          </a:p>
          <a:p>
            <a:pPr lvl="1"/>
            <a:r>
              <a:rPr lang="en-US" dirty="0" smtClean="0"/>
              <a:t>02 Digital → </a:t>
            </a:r>
            <a:r>
              <a:rPr lang="en-US" dirty="0" err="1" smtClean="0"/>
              <a:t>toneMelody</a:t>
            </a:r>
            <a:r>
              <a:rPr lang="en-US" dirty="0" smtClean="0"/>
              <a:t>: Uses array to store a melody</a:t>
            </a:r>
          </a:p>
          <a:p>
            <a:pPr lvl="1"/>
            <a:r>
              <a:rPr lang="en-US" dirty="0" smtClean="0"/>
              <a:t>03 Analog → Smoothing: Stores values in array for averaged output</a:t>
            </a:r>
          </a:p>
          <a:p>
            <a:pPr lvl="1"/>
            <a:r>
              <a:rPr lang="en-US" dirty="0" smtClean="0"/>
              <a:t>03 Analog → Fading: Fading with for loop.</a:t>
            </a:r>
          </a:p>
          <a:p>
            <a:r>
              <a:rPr lang="en-US" dirty="0" smtClean="0"/>
              <a:t>Yerkes examples</a:t>
            </a:r>
            <a:r>
              <a:rPr lang="en-US" dirty="0" smtClean="0"/>
              <a:t>: </a:t>
            </a:r>
            <a:r>
              <a:rPr lang="en-US" dirty="0"/>
              <a:t>Download them at</a:t>
            </a:r>
            <a:br>
              <a:rPr lang="en-US" dirty="0"/>
            </a:br>
            <a:r>
              <a:rPr lang="en-US" dirty="0" smtClean="0">
                <a:hlinkClick r:id="rId2"/>
              </a:rPr>
              <a:t>stars.uchicago.edu</a:t>
            </a:r>
            <a:r>
              <a:rPr lang="en-US" dirty="0">
                <a:hlinkClick r:id="rId2"/>
              </a:rPr>
              <a:t>/public/BuildYourOwn/Arduino/</a:t>
            </a:r>
            <a:r>
              <a:rPr lang="en-US" dirty="0" smtClean="0">
                <a:hlinkClick r:id="rId2"/>
              </a:rPr>
              <a:t>Printouts</a:t>
            </a:r>
            <a:r>
              <a:rPr lang="en-US" dirty="0" smtClean="0"/>
              <a:t> </a:t>
            </a:r>
            <a:endParaRPr lang="en-US" dirty="0" smtClean="0"/>
          </a:p>
          <a:p>
            <a:pPr lvl="1"/>
            <a:r>
              <a:rPr lang="en-US" dirty="0" smtClean="0"/>
              <a:t>Dark count: Counts number of seconds darkness is detected</a:t>
            </a:r>
          </a:p>
          <a:p>
            <a:pPr lvl="1"/>
            <a:r>
              <a:rPr lang="en-US" dirty="0" smtClean="0"/>
              <a:t>RGB_LED: Cycles through colors with RGB LED. Includes function declaration.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554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Coding Topics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Statistics (</a:t>
            </a:r>
            <a:r>
              <a:rPr lang="en-US" dirty="0" err="1" smtClean="0"/>
              <a:t>avg</a:t>
            </a:r>
            <a:r>
              <a:rPr lang="en-US" dirty="0" smtClean="0"/>
              <a:t>, </a:t>
            </a:r>
            <a:r>
              <a:rPr lang="en-US" dirty="0" err="1" smtClean="0"/>
              <a:t>stdev</a:t>
            </a:r>
            <a:r>
              <a:rPr lang="en-US" dirty="0" smtClean="0"/>
              <a:t> (                  ) , median)</a:t>
            </a:r>
            <a:br>
              <a:rPr lang="en-US" dirty="0" smtClean="0"/>
            </a:br>
            <a:r>
              <a:rPr lang="en-US" dirty="0" err="1" smtClean="0"/>
              <a:t>lowpass</a:t>
            </a:r>
            <a:r>
              <a:rPr lang="en-US" dirty="0" smtClean="0"/>
              <a:t> filter now = f * old + (1-f) * new</a:t>
            </a:r>
          </a:p>
          <a:p>
            <a:r>
              <a:rPr lang="en-US" dirty="0" smtClean="0"/>
              <a:t>States: counters / instrument mode</a:t>
            </a:r>
          </a:p>
          <a:p>
            <a:r>
              <a:rPr lang="en-US" dirty="0" smtClean="0"/>
              <a:t>Vectors and Matrices: </a:t>
            </a:r>
            <a:r>
              <a:rPr lang="en-US" dirty="0" err="1" smtClean="0"/>
              <a:t>int</a:t>
            </a:r>
            <a:r>
              <a:rPr lang="en-US" dirty="0" smtClean="0"/>
              <a:t> array[2] = {0, 1}</a:t>
            </a:r>
          </a:p>
          <a:p>
            <a:r>
              <a:rPr lang="en-US" dirty="0" smtClean="0"/>
              <a:t>Functions: </a:t>
            </a:r>
            <a:r>
              <a:rPr lang="en-US" dirty="0" err="1" smtClean="0"/>
              <a:t>int</a:t>
            </a:r>
            <a:r>
              <a:rPr lang="en-US" dirty="0" smtClean="0"/>
              <a:t> square(</a:t>
            </a:r>
            <a:r>
              <a:rPr lang="en-US" dirty="0" err="1" smtClean="0"/>
              <a:t>int</a:t>
            </a:r>
            <a:r>
              <a:rPr lang="en-US" dirty="0" smtClean="0"/>
              <a:t> x) { return x*x; }</a:t>
            </a:r>
          </a:p>
          <a:p>
            <a:r>
              <a:rPr lang="en-US" dirty="0" err="1" smtClean="0"/>
              <a:t>Eeprom</a:t>
            </a:r>
            <a:r>
              <a:rPr lang="en-US" dirty="0" smtClean="0"/>
              <a:t>: permanent data storage</a:t>
            </a:r>
          </a:p>
          <a:p>
            <a:r>
              <a:rPr lang="en-US" dirty="0" smtClean="0"/>
              <a:t>Timing: delay, </a:t>
            </a:r>
            <a:r>
              <a:rPr lang="en-US" dirty="0" err="1" smtClean="0"/>
              <a:t>millis</a:t>
            </a:r>
            <a:endParaRPr lang="en-US" dirty="0" smtClean="0"/>
          </a:p>
          <a:p>
            <a:r>
              <a:rPr lang="en-US" dirty="0" smtClean="0"/>
              <a:t>Objects for utilities: display, temp sensor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4962" y="1784838"/>
            <a:ext cx="16383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615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Median">
  <a:themeElements>
    <a:clrScheme name="Custom 1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0112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Median.thmx</Template>
  <TotalTime>9381</TotalTime>
  <Words>1476</Words>
  <Application>Microsoft Macintosh PowerPoint</Application>
  <PresentationFormat>On-screen Show (4:3)</PresentationFormat>
  <Paragraphs>252</Paragraphs>
  <Slides>27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Median</vt:lpstr>
      <vt:lpstr>Programming / Electronics</vt:lpstr>
      <vt:lpstr>Today’s Plan - Friday</vt:lpstr>
      <vt:lpstr>Arduino Microcontroller</vt:lpstr>
      <vt:lpstr>Why Use Arduino</vt:lpstr>
      <vt:lpstr>Arduino Examples</vt:lpstr>
      <vt:lpstr>Let’s Code!</vt:lpstr>
      <vt:lpstr>Connections</vt:lpstr>
      <vt:lpstr>Code Examples</vt:lpstr>
      <vt:lpstr>Coding Topics </vt:lpstr>
      <vt:lpstr>Projects Introduction / Lunch Break</vt:lpstr>
      <vt:lpstr>Data Logger Shield</vt:lpstr>
      <vt:lpstr>Sensors</vt:lpstr>
      <vt:lpstr>Analog Sensors</vt:lpstr>
      <vt:lpstr>Available Sensors</vt:lpstr>
      <vt:lpstr>Let’s do Sensors</vt:lpstr>
      <vt:lpstr>Today’s Plan - Saturday</vt:lpstr>
      <vt:lpstr>Programming Today (2010s)</vt:lpstr>
      <vt:lpstr>Programming</vt:lpstr>
      <vt:lpstr>Code Development</vt:lpstr>
      <vt:lpstr>IDE Example:</vt:lpstr>
      <vt:lpstr>Best Practices - Programming</vt:lpstr>
      <vt:lpstr>Best Practices – Programming cont.</vt:lpstr>
      <vt:lpstr>Best Practices – Electronics</vt:lpstr>
      <vt:lpstr>Online Documentation</vt:lpstr>
      <vt:lpstr>Make Good Code</vt:lpstr>
      <vt:lpstr>Data Analysis</vt:lpstr>
      <vt:lpstr>Make some Plots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Coding</dc:title>
  <dc:creator>Marc</dc:creator>
  <cp:lastModifiedBy>a</cp:lastModifiedBy>
  <cp:revision>79</cp:revision>
  <dcterms:created xsi:type="dcterms:W3CDTF">2014-02-01T01:42:51Z</dcterms:created>
  <dcterms:modified xsi:type="dcterms:W3CDTF">2016-07-23T20:26:03Z</dcterms:modified>
</cp:coreProperties>
</file>