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54"/>
  </p:notesMasterIdLst>
  <p:sldIdLst>
    <p:sldId id="257" r:id="rId2"/>
    <p:sldId id="279" r:id="rId3"/>
    <p:sldId id="260" r:id="rId4"/>
    <p:sldId id="264" r:id="rId5"/>
    <p:sldId id="278" r:id="rId6"/>
    <p:sldId id="302" r:id="rId7"/>
    <p:sldId id="304" r:id="rId8"/>
    <p:sldId id="305" r:id="rId9"/>
    <p:sldId id="306" r:id="rId10"/>
    <p:sldId id="307" r:id="rId11"/>
    <p:sldId id="309" r:id="rId12"/>
    <p:sldId id="310" r:id="rId13"/>
    <p:sldId id="262" r:id="rId14"/>
    <p:sldId id="273" r:id="rId15"/>
    <p:sldId id="297" r:id="rId16"/>
    <p:sldId id="301" r:id="rId17"/>
    <p:sldId id="303" r:id="rId18"/>
    <p:sldId id="308" r:id="rId19"/>
    <p:sldId id="275" r:id="rId20"/>
    <p:sldId id="299" r:id="rId21"/>
    <p:sldId id="300" r:id="rId22"/>
    <p:sldId id="274" r:id="rId23"/>
    <p:sldId id="271" r:id="rId24"/>
    <p:sldId id="281" r:id="rId25"/>
    <p:sldId id="296" r:id="rId26"/>
    <p:sldId id="272" r:id="rId27"/>
    <p:sldId id="283" r:id="rId28"/>
    <p:sldId id="282" r:id="rId29"/>
    <p:sldId id="285" r:id="rId30"/>
    <p:sldId id="286" r:id="rId31"/>
    <p:sldId id="287" r:id="rId32"/>
    <p:sldId id="288" r:id="rId33"/>
    <p:sldId id="298" r:id="rId34"/>
    <p:sldId id="292" r:id="rId35"/>
    <p:sldId id="269" r:id="rId36"/>
    <p:sldId id="270" r:id="rId37"/>
    <p:sldId id="277" r:id="rId38"/>
    <p:sldId id="256" r:id="rId39"/>
    <p:sldId id="258" r:id="rId40"/>
    <p:sldId id="259" r:id="rId41"/>
    <p:sldId id="261" r:id="rId42"/>
    <p:sldId id="263" r:id="rId43"/>
    <p:sldId id="267" r:id="rId44"/>
    <p:sldId id="280" r:id="rId45"/>
    <p:sldId id="284" r:id="rId46"/>
    <p:sldId id="289" r:id="rId47"/>
    <p:sldId id="293" r:id="rId48"/>
    <p:sldId id="294" r:id="rId49"/>
    <p:sldId id="266" r:id="rId50"/>
    <p:sldId id="295" r:id="rId51"/>
    <p:sldId id="268" r:id="rId52"/>
    <p:sldId id="276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54" autoAdjust="0"/>
    <p:restoredTop sz="94617"/>
  </p:normalViewPr>
  <p:slideViewPr>
    <p:cSldViewPr snapToGrid="0" snapToObjects="1">
      <p:cViewPr>
        <p:scale>
          <a:sx n="115" d="100"/>
          <a:sy n="115" d="100"/>
        </p:scale>
        <p:origin x="80" y="-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39E19-02EA-D24E-84B4-120315765730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A6E72-7F04-A245-A368-427751AF4A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4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Open Source:</a:t>
            </a:r>
            <a:r>
              <a:rPr lang="en-US" baseline="0" dirty="0" smtClean="0"/>
              <a:t> Anyone can change. People helpful b/c want recognition and pride in product.</a:t>
            </a:r>
          </a:p>
          <a:p>
            <a:r>
              <a:rPr lang="en-US" baseline="0" dirty="0" smtClean="0"/>
              <a:t>Free/Shareware: Profit, Past open source, Service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07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XL: Describe math, plot, basic, idea, issues and</a:t>
            </a:r>
            <a:r>
              <a:rPr lang="en-US" baseline="0" dirty="0" smtClean="0"/>
              <a:t> consequences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039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examples for Case,</a:t>
            </a:r>
            <a:r>
              <a:rPr lang="en-US" baseline="0" dirty="0" smtClean="0"/>
              <a:t> State Diagrams</a:t>
            </a:r>
          </a:p>
          <a:p>
            <a:r>
              <a:rPr lang="en-US" baseline="0" dirty="0" smtClean="0"/>
              <a:t>Show </a:t>
            </a:r>
            <a:r>
              <a:rPr lang="en-US" baseline="0" dirty="0" err="1" smtClean="0"/>
              <a:t>Github</a:t>
            </a:r>
            <a:r>
              <a:rPr lang="en-US" baseline="0" dirty="0" smtClean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13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(7/23/16 09:51) -----</a:t>
            </a:r>
          </a:p>
          <a:p>
            <a:r>
              <a:rPr lang="en-US"/>
              <a:t>Documentation: Add throughts that you have when the code was written. Also log what didn't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86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Wide use: Help and examples available (more tomorrow)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40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SHOW: </a:t>
            </a:r>
            <a:r>
              <a:rPr lang="en-US" baseline="0" dirty="0" smtClean="0"/>
              <a:t>compatible board, other board formats, shields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02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 about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Arduino</a:t>
            </a:r>
            <a:r>
              <a:rPr lang="en-US" baseline="0" dirty="0" smtClean="0"/>
              <a:t>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253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28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Demonstrate </a:t>
            </a:r>
            <a:r>
              <a:rPr lang="en-US" dirty="0" err="1" smtClean="0"/>
              <a:t>Fritzing</a:t>
            </a:r>
          </a:p>
          <a:p>
            <a:r>
              <a:rPr lang="en-US" dirty="0" err="1" smtClean="0"/>
              <a:t>----- Meeting Notes (7/23/16 10:07) -----</a:t>
            </a:r>
          </a:p>
          <a:p>
            <a:r>
              <a:rPr lang="en-US" dirty="0" err="1" smtClean="0"/>
              <a:t>Companies makes boards for ~$5. Eagle is also good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39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Safety Sys: Security,</a:t>
            </a:r>
            <a:r>
              <a:rPr lang="en-US" baseline="0" dirty="0" smtClean="0"/>
              <a:t> Fire Alarm, Trans: elevator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6E72-7F04-A245-A368-427751AF4A4E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C97087C-2400-3F40-9F06-ADBC36EA0624}" type="datetimeFigureOut">
              <a:rPr lang="en-US" smtClean="0"/>
              <a:pPr/>
              <a:t>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962B60-EF66-E749-87CA-AA7FFD3D3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tackexchange.com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jpeg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8" Type="http://schemas.openxmlformats.org/officeDocument/2006/relationships/image" Target="../media/image9.jpeg"/><Relationship Id="rId9" Type="http://schemas.openxmlformats.org/officeDocument/2006/relationships/image" Target="../media/image10.jpeg"/><Relationship Id="rId10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plot.ly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tars.uchicago.edu/public/DataLogs/" TargetMode="External"/><Relationship Id="rId3" Type="http://schemas.openxmlformats.org/officeDocument/2006/relationships/hyperlink" Target="http://stars.uchicago.edu/telescopes/yerkes24/Yerkes24Env.html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stars.uchicago.edu/public/BuildYourOwn/Arduino/Printouts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fritzing.org/home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stackexchange.com" TargetMode="External"/><Relationship Id="rId4" Type="http://schemas.openxmlformats.org/officeDocument/2006/relationships/hyperlink" Target="http://www.instructables.com" TargetMode="External"/><Relationship Id="rId5" Type="http://schemas.openxmlformats.org/officeDocument/2006/relationships/hyperlink" Target="http://hackaday.com" TargetMode="External"/><Relationship Id="rId6" Type="http://schemas.openxmlformats.org/officeDocument/2006/relationships/hyperlink" Target="https://edwardmallon.wordpress.com" TargetMode="External"/><Relationship Id="rId7" Type="http://schemas.openxmlformats.org/officeDocument/2006/relationships/hyperlink" Target="https://www.adafruit.com" TargetMode="External"/><Relationship Id="rId8" Type="http://schemas.openxmlformats.org/officeDocument/2006/relationships/hyperlink" Target="https://www.sparkfun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arduino.cc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2.png"/><Relationship Id="rId12" Type="http://schemas.openxmlformats.org/officeDocument/2006/relationships/image" Target="../media/image23.png"/><Relationship Id="rId13" Type="http://schemas.openxmlformats.org/officeDocument/2006/relationships/image" Target="../media/image24.png"/><Relationship Id="rId1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20.png"/><Relationship Id="rId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earn.adafruit.com/adafruit-data-logger-shield" TargetMode="External"/><Relationship Id="rId3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unfounder.com/37-modules-sensor-kit-v2-0-for-arduino-1130.htm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rduino.cc/en/Guide/Libraries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g"/><Relationship Id="rId3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Programming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Art of talking to Computers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Programming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99" y="1589567"/>
            <a:ext cx="4055129" cy="45720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Courier" charset="0"/>
              </a:rPr>
              <a:t>Output: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Hello User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2 * 3.1415 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* 6370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Variables / Formatted </a:t>
            </a: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output: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x = 10.5 * 3.3e-1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name =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Put your name here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My name is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‘</a:t>
            </a:r>
            <a:r>
              <a:rPr lang="en-US" altLang="ja-JP" sz="1500" dirty="0">
                <a:latin typeface="Courier" charset="0"/>
                <a:ea typeface="ＭＳ Ｐゴシック" charset="0"/>
                <a:cs typeface="Courier" charset="0"/>
              </a:rPr>
              <a:t> +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name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s =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X=%.3f Name=%s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% (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x,name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print(s, 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len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(s),type(s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))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print(5/3, 5/3., 5/float(3))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>
              <a:lnSpc>
                <a:spcPct val="80000"/>
              </a:lnSpc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No variable declaration, type is flexible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Conditions / Loops: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= 10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if 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&gt; 1: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   print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‘</a:t>
            </a:r>
            <a:r>
              <a:rPr lang="en-US" altLang="ja-JP" sz="1500" dirty="0" err="1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altLang="ja-JP" sz="1500" dirty="0">
                <a:latin typeface="Courier" charset="0"/>
                <a:ea typeface="ＭＳ Ｐゴシック" charset="0"/>
                <a:cs typeface="Courier" charset="0"/>
              </a:rPr>
              <a:t> &gt;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1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endParaRPr lang="en-US" altLang="ja-JP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while 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&lt; 10000: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   if i%20 == 0: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       print(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   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+= 1</a:t>
            </a: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There are ways to break or abort loops</a:t>
            </a: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4 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spaces for each code block!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600200"/>
            <a:ext cx="4572000" cy="5105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Sequences (Lists / Tuples / Strings): have elements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l = (‘one’, ‘beta’, 3)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print(l[2])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print(l)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# Do a print(l) after each line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l[1]=2.718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l.index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(3)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l.append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(‘</a:t>
            </a: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sth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’)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del l[1]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l.sort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()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l.insert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(0,3e3)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l = range(10)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print l[-2]</a:t>
            </a: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List[] can change / Tuple() uses less memory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t = [3, 4]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t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[1] = 0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print( l + list(t) )</a:t>
            </a:r>
            <a:endParaRPr lang="en-US" sz="18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Iterate over the list elements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for e in l: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   if e%3 &lt; 1: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       print e*e</a:t>
            </a:r>
          </a:p>
          <a:p>
            <a:pPr lvl="1">
              <a:lnSpc>
                <a:spcPct val="80000"/>
              </a:lnSpc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[ e*e for e in l if e%3 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&lt; 1 ]</a:t>
            </a:r>
            <a:endParaRPr lang="en-US" sz="18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A string is a special kind of list (more on that during </a:t>
            </a:r>
            <a:r>
              <a:rPr lang="en-US" sz="1800" dirty="0" err="1" smtClean="0">
                <a:latin typeface="Calibri" charset="0"/>
                <a:ea typeface="ＭＳ Ｐゴシック" charset="0"/>
                <a:cs typeface="ＭＳ Ｐゴシック" charset="0"/>
              </a:rPr>
              <a:t>jupyter</a:t>
            </a: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)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 smtClean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97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More Examples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99" y="1589567"/>
            <a:ext cx="4055129" cy="4572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Modules: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import math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print(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math.pi,math.sin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(x))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from math import *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print(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exp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(x),log10(x),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sqrt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(x))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len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, type, </a:t>
            </a:r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print,repr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are </a:t>
            </a:r>
            <a:r>
              <a:rPr lang="en-US" sz="1800" b="1" dirty="0">
                <a:latin typeface="Calibri" charset="0"/>
                <a:ea typeface="ＭＳ Ｐゴシック" charset="0"/>
                <a:cs typeface="ＭＳ Ｐゴシック" charset="0"/>
              </a:rPr>
              <a:t>built-in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functions</a:t>
            </a:r>
            <a:b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(not part of any module)</a:t>
            </a:r>
          </a:p>
          <a:p>
            <a:pPr marL="0" indent="0">
              <a:lnSpc>
                <a:spcPct val="80000"/>
              </a:lnSpc>
              <a:buNone/>
            </a:pPr>
            <a:endParaRPr lang="en-US" sz="18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Help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help(math)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help(x)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help(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len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dir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() # current namespace names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In </a:t>
            </a:r>
            <a:r>
              <a:rPr lang="en-US" sz="1800" dirty="0" err="1">
                <a:latin typeface="Calibri" charset="0"/>
                <a:ea typeface="ＭＳ Ｐゴシック" charset="0"/>
                <a:cs typeface="ＭＳ Ｐゴシック" charset="0"/>
              </a:rPr>
              <a:t>ipython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only: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x?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exp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?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If you have time: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import this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600200"/>
            <a:ext cx="4572000" cy="51054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Syntax basics</a:t>
            </a: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Python is </a:t>
            </a:r>
            <a:r>
              <a:rPr lang="en-US" sz="1800" dirty="0" err="1" smtClean="0">
                <a:latin typeface="Calibri" charset="0"/>
                <a:ea typeface="ＭＳ Ｐゴシック" charset="0"/>
                <a:cs typeface="ＭＳ Ｐゴシック" charset="0"/>
              </a:rPr>
              <a:t>casESENsitiVe</a:t>
            </a:r>
            <a:endParaRPr lang="en-US" sz="18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Spaces are irrelevant except at the start of the line</a:t>
            </a: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Comments with # or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/>
            </a:r>
            <a:br>
              <a:rPr lang="en-US" sz="1500" dirty="0">
                <a:latin typeface="Courier" charset="0"/>
                <a:ea typeface="ＭＳ Ｐゴシック" charset="0"/>
                <a:cs typeface="Courier" charset="0"/>
              </a:rPr>
            </a:b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‘’’ Multi-Line</a:t>
            </a:r>
            <a:b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</a:b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    Comments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/>
            </a:r>
            <a:b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’’’</a:t>
            </a: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” and ‘ are interchangeable but need to pair up</a:t>
            </a:r>
            <a:endParaRPr lang="en-US" sz="1500" dirty="0" smtClean="0">
              <a:latin typeface="Courier" charset="0"/>
              <a:ea typeface="ＭＳ Ｐゴシック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51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Python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Open </a:t>
            </a:r>
            <a:r>
              <a:rPr lang="en-US" dirty="0" err="1" smtClean="0"/>
              <a:t>textstats.py</a:t>
            </a:r>
            <a:r>
              <a:rPr lang="en-US" dirty="0" smtClean="0"/>
              <a:t> in an editor. Look at the </a:t>
            </a:r>
            <a:r>
              <a:rPr lang="en-US" dirty="0" err="1" smtClean="0"/>
              <a:t>printstats</a:t>
            </a:r>
            <a:r>
              <a:rPr lang="en-US" dirty="0" smtClean="0"/>
              <a:t>() function</a:t>
            </a:r>
          </a:p>
          <a:p>
            <a:r>
              <a:rPr lang="en-US" dirty="0" smtClean="0"/>
              <a:t>In a terminal navigate to the folder with </a:t>
            </a:r>
            <a:r>
              <a:rPr lang="en-US" dirty="0" err="1" smtClean="0"/>
              <a:t>textstats.py</a:t>
            </a:r>
            <a:endParaRPr lang="en-US" dirty="0" smtClean="0"/>
          </a:p>
          <a:p>
            <a:r>
              <a:rPr lang="en-US" dirty="0" smtClean="0"/>
              <a:t>Run </a:t>
            </a:r>
            <a:r>
              <a:rPr lang="en-US" dirty="0" err="1" smtClean="0"/>
              <a:t>textstats.py</a:t>
            </a:r>
            <a:r>
              <a:rPr lang="en-US" dirty="0" smtClean="0"/>
              <a:t> by calling</a:t>
            </a:r>
          </a:p>
          <a:p>
            <a:pPr marL="320040" lvl="1" indent="0">
              <a:buNone/>
            </a:pPr>
            <a:r>
              <a:rPr lang="en-US" dirty="0" smtClean="0">
                <a:latin typeface="Courier" charset="0"/>
                <a:ea typeface="Courier" charset="0"/>
                <a:cs typeface="Courier" charset="0"/>
              </a:rPr>
              <a:t>python </a:t>
            </a:r>
            <a:r>
              <a:rPr lang="en-US" dirty="0" err="1" smtClean="0">
                <a:latin typeface="Courier" charset="0"/>
                <a:ea typeface="Courier" charset="0"/>
                <a:cs typeface="Courier" charset="0"/>
              </a:rPr>
              <a:t>textstats.py</a:t>
            </a:r>
            <a:endParaRPr lang="en-US" dirty="0" smtClean="0"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 smtClean="0"/>
              <a:t>Uncomment the different versions of the calls to the </a:t>
            </a:r>
            <a:r>
              <a:rPr lang="en-US" dirty="0" err="1" smtClean="0"/>
              <a:t>printstats</a:t>
            </a:r>
            <a:r>
              <a:rPr lang="en-US" dirty="0" smtClean="0"/>
              <a:t> function and run the program in each case.</a:t>
            </a:r>
          </a:p>
          <a:p>
            <a:r>
              <a:rPr lang="en-US" dirty="0" smtClean="0"/>
              <a:t>Uncomment the main() in the if condition at the end then run the program by calling</a:t>
            </a:r>
          </a:p>
          <a:p>
            <a:pPr marL="320040" lvl="1" indent="0">
              <a:buNone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python </a:t>
            </a:r>
            <a:r>
              <a:rPr lang="en-US" dirty="0" err="1" smtClean="0">
                <a:latin typeface="Courier" charset="0"/>
                <a:ea typeface="Courier" charset="0"/>
                <a:cs typeface="Courier" charset="0"/>
              </a:rPr>
              <a:t>textstats.py</a:t>
            </a:r>
            <a:r>
              <a:rPr lang="en-US" dirty="0" smtClean="0">
                <a:latin typeface="Courier" charset="0"/>
                <a:ea typeface="Courier" charset="0"/>
                <a:cs typeface="Courier" charset="0"/>
              </a:rPr>
              <a:t> ”This is Text”</a:t>
            </a:r>
            <a:endParaRPr lang="en-US" dirty="0">
              <a:latin typeface="Courier" charset="0"/>
              <a:ea typeface="Courier" charset="0"/>
              <a:cs typeface="Courier" charset="0"/>
            </a:endParaRPr>
          </a:p>
          <a:p>
            <a:pPr marL="320040" lvl="1" indent="0">
              <a:buNone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python </a:t>
            </a:r>
            <a:r>
              <a:rPr lang="en-US" dirty="0" err="1">
                <a:latin typeface="Courier" charset="0"/>
                <a:ea typeface="Courier" charset="0"/>
                <a:cs typeface="Courier" charset="0"/>
              </a:rPr>
              <a:t>textstats.py</a:t>
            </a:r>
            <a:endParaRPr lang="en-US" dirty="0">
              <a:latin typeface="Courier" charset="0"/>
              <a:ea typeface="Courier" charset="0"/>
              <a:cs typeface="Courier" charset="0"/>
            </a:endParaRPr>
          </a:p>
          <a:p>
            <a:pPr marL="320040" lvl="1" indent="0">
              <a:buNone/>
            </a:pPr>
            <a:r>
              <a:rPr lang="en-US" dirty="0">
                <a:latin typeface="Courier" charset="0"/>
                <a:ea typeface="Courier" charset="0"/>
                <a:cs typeface="Courier" charset="0"/>
              </a:rPr>
              <a:t>python </a:t>
            </a:r>
            <a:r>
              <a:rPr lang="en-US" dirty="0" err="1" smtClean="0">
                <a:latin typeface="Courier" charset="0"/>
                <a:ea typeface="Courier" charset="0"/>
                <a:cs typeface="Courier" charset="0"/>
              </a:rPr>
              <a:t>textstats.py</a:t>
            </a:r>
            <a:r>
              <a:rPr lang="en-US" dirty="0" smtClean="0">
                <a:latin typeface="Courier" charset="0"/>
                <a:ea typeface="Courier" charset="0"/>
                <a:cs typeface="Courier" charset="0"/>
              </a:rPr>
              <a:t> ”This is Text” 3</a:t>
            </a:r>
            <a:endParaRPr lang="en-US" dirty="0" smtClean="0"/>
          </a:p>
          <a:p>
            <a:pPr marL="320040" lvl="1" indent="0">
              <a:buNone/>
            </a:pPr>
            <a:r>
              <a:rPr lang="en-US" dirty="0" smtClean="0"/>
              <a:t>Observe how </a:t>
            </a:r>
            <a:r>
              <a:rPr lang="en-US" dirty="0" err="1" smtClean="0"/>
              <a:t>sys.argv</a:t>
            </a:r>
            <a:r>
              <a:rPr lang="en-US" dirty="0" smtClean="0"/>
              <a:t> and the output change, follow which option the program executes.</a:t>
            </a:r>
          </a:p>
        </p:txBody>
      </p:sp>
    </p:spTree>
    <p:extLst>
      <p:ext uri="{BB962C8B-B14F-4D97-AF65-F5344CB8AC3E}">
        <p14:creationId xmlns:p14="http://schemas.microsoft.com/office/powerpoint/2010/main" val="1889808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4294" y="2756574"/>
            <a:ext cx="1594041" cy="10626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685972" y="1600200"/>
            <a:ext cx="4628738" cy="4495800"/>
          </a:xfrm>
        </p:spPr>
        <p:txBody>
          <a:bodyPr/>
          <a:lstStyle/>
          <a:p>
            <a:r>
              <a:rPr lang="en-US" dirty="0" smtClean="0"/>
              <a:t>Tools:</a:t>
            </a:r>
          </a:p>
          <a:p>
            <a:pPr lvl="1"/>
            <a:r>
              <a:rPr lang="en-US" dirty="0" smtClean="0"/>
              <a:t>Development: Flow, Physical, Case, State Diagrams</a:t>
            </a:r>
          </a:p>
          <a:p>
            <a:pPr lvl="1"/>
            <a:r>
              <a:rPr lang="en-US" dirty="0" smtClean="0"/>
              <a:t>Content management</a:t>
            </a:r>
          </a:p>
          <a:p>
            <a:pPr lvl="1"/>
            <a:r>
              <a:rPr lang="en-US" dirty="0" smtClean="0"/>
              <a:t>Integrated Development Environment (IDE)</a:t>
            </a:r>
          </a:p>
          <a:p>
            <a:pPr lvl="1"/>
            <a:endParaRPr lang="en-US" dirty="0"/>
          </a:p>
        </p:txBody>
      </p:sp>
      <p:pic>
        <p:nvPicPr>
          <p:cNvPr id="4" name="Picture 3" descr="Simpe_Schemat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48" y="1822450"/>
            <a:ext cx="3073324" cy="4457644"/>
          </a:xfrm>
          <a:prstGeom prst="rect">
            <a:avLst/>
          </a:prstGeom>
        </p:spPr>
      </p:pic>
      <p:pic>
        <p:nvPicPr>
          <p:cNvPr id="5" name="Picture 4" descr="web_view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5972" y="4543101"/>
            <a:ext cx="5080076" cy="1529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 Example: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-297" b="387"/>
          <a:stretch/>
        </p:blipFill>
        <p:spPr>
          <a:xfrm>
            <a:off x="839153" y="1077857"/>
            <a:ext cx="7475029" cy="5680556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8877" y="372259"/>
            <a:ext cx="2625624" cy="61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2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-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5079" y="1493298"/>
            <a:ext cx="8489912" cy="536470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DOCUMENT:</a:t>
            </a:r>
          </a:p>
          <a:p>
            <a:pPr lvl="1"/>
            <a:r>
              <a:rPr lang="en-US" dirty="0" smtClean="0"/>
              <a:t>Header: What does this code do, </a:t>
            </a:r>
            <a:r>
              <a:rPr lang="en-US" dirty="0"/>
              <a:t>How to use this program, What needs to be </a:t>
            </a:r>
            <a:r>
              <a:rPr lang="en-US" dirty="0" smtClean="0"/>
              <a:t>connected, Who wrote / modified it, </a:t>
            </a:r>
            <a:r>
              <a:rPr lang="en-US" dirty="0"/>
              <a:t>W</a:t>
            </a:r>
            <a:r>
              <a:rPr lang="en-US" dirty="0" smtClean="0"/>
              <a:t>hen and What was added/changed </a:t>
            </a:r>
          </a:p>
          <a:p>
            <a:pPr lvl="1"/>
            <a:r>
              <a:rPr lang="en-US" dirty="0" smtClean="0"/>
              <a:t>Inline</a:t>
            </a:r>
          </a:p>
          <a:p>
            <a:pPr lvl="2"/>
            <a:r>
              <a:rPr lang="en-US" dirty="0" smtClean="0"/>
              <a:t>Useful variable names: short, unambiguous, descriptive</a:t>
            </a:r>
            <a:br>
              <a:rPr lang="en-US" dirty="0" smtClean="0"/>
            </a:br>
            <a:r>
              <a:rPr lang="en-US" dirty="0" smtClean="0"/>
              <a:t>Ex: pinTemp3</a:t>
            </a:r>
          </a:p>
          <a:p>
            <a:pPr lvl="2"/>
            <a:r>
              <a:rPr lang="en-US" dirty="0" smtClean="0"/>
              <a:t>What does the following part of the code do. Describe functions.</a:t>
            </a:r>
            <a:br>
              <a:rPr lang="en-US" dirty="0" smtClean="0"/>
            </a:br>
            <a:r>
              <a:rPr lang="en-US" dirty="0" smtClean="0"/>
              <a:t>Ex: // Read temperature </a:t>
            </a:r>
            <a:r>
              <a:rPr lang="en-US" dirty="0"/>
              <a:t>s</a:t>
            </a:r>
            <a:r>
              <a:rPr lang="en-US" dirty="0" smtClean="0"/>
              <a:t>ensor to </a:t>
            </a:r>
            <a:r>
              <a:rPr lang="en-US" dirty="0" err="1" smtClean="0"/>
              <a:t>tempVal</a:t>
            </a:r>
            <a:r>
              <a:rPr lang="en-US" dirty="0" smtClean="0"/>
              <a:t> // Store result in file</a:t>
            </a:r>
          </a:p>
          <a:p>
            <a:pPr lvl="2"/>
            <a:r>
              <a:rPr lang="en-US" dirty="0" smtClean="0"/>
              <a:t>Details about individual expressions </a:t>
            </a:r>
            <a:br>
              <a:rPr lang="en-US" dirty="0" smtClean="0"/>
            </a:br>
            <a:r>
              <a:rPr lang="en-US" dirty="0" err="1" smtClean="0"/>
              <a:t>tempVal</a:t>
            </a:r>
            <a:r>
              <a:rPr lang="en-US" dirty="0" smtClean="0"/>
              <a:t> = ( 5.0 * </a:t>
            </a:r>
            <a:r>
              <a:rPr lang="en-US" dirty="0" err="1" smtClean="0"/>
              <a:t>tempVal</a:t>
            </a:r>
            <a:r>
              <a:rPr lang="en-US" dirty="0" smtClean="0"/>
              <a:t> / 1023 – 0.5 ) * 100 ; // Convert counts to </a:t>
            </a:r>
            <a:r>
              <a:rPr lang="en-US" dirty="0" err="1" smtClean="0"/>
              <a:t>celsius</a:t>
            </a:r>
            <a:endParaRPr lang="en-US" dirty="0" smtClean="0"/>
          </a:p>
          <a:p>
            <a:pPr lvl="1"/>
            <a:r>
              <a:rPr lang="en-US" dirty="0" smtClean="0"/>
              <a:t>Development process: Why was this implemented in this way – may be published on a wiki / blog</a:t>
            </a:r>
          </a:p>
          <a:p>
            <a:pPr lvl="1"/>
            <a:r>
              <a:rPr lang="en-US" dirty="0" smtClean="0"/>
              <a:t>Why document: Your students will be gone in 2-4 years, you don’t want new students to reinvent the wheel</a:t>
            </a:r>
          </a:p>
        </p:txBody>
      </p:sp>
    </p:spTree>
    <p:extLst>
      <p:ext uri="{BB962C8B-B14F-4D97-AF65-F5344CB8AC3E}">
        <p14:creationId xmlns:p14="http://schemas.microsoft.com/office/powerpoint/2010/main" val="257792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– Programming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93298"/>
            <a:ext cx="8153400" cy="536470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Readability:</a:t>
            </a:r>
          </a:p>
          <a:p>
            <a:pPr lvl="1"/>
            <a:r>
              <a:rPr lang="en-US" dirty="0"/>
              <a:t>Indentation: Keep it consistent (2-4 spaces). Also keep lines &lt; ~80 characters.</a:t>
            </a:r>
          </a:p>
          <a:p>
            <a:pPr lvl="1"/>
            <a:r>
              <a:rPr lang="en-US" dirty="0"/>
              <a:t>Empty lines: Before each function, between significant blocks for long functions</a:t>
            </a:r>
          </a:p>
          <a:p>
            <a:r>
              <a:rPr lang="en-US" dirty="0" smtClean="0"/>
              <a:t>Modularity: Keep functions short – make separate functions. Keep programs short – make libraries.</a:t>
            </a:r>
          </a:p>
          <a:p>
            <a:pPr lvl="1"/>
            <a:r>
              <a:rPr lang="en-US" dirty="0" smtClean="0"/>
              <a:t>Libraries (or functions) can be reused in other projects</a:t>
            </a:r>
          </a:p>
          <a:p>
            <a:r>
              <a:rPr lang="en-US" dirty="0" smtClean="0"/>
              <a:t>Look for existing code</a:t>
            </a:r>
          </a:p>
          <a:p>
            <a:pPr lvl="1"/>
            <a:r>
              <a:rPr lang="en-US" dirty="0" smtClean="0"/>
              <a:t>Likely someone already wrote something you can use. Copy but give credit.</a:t>
            </a:r>
          </a:p>
          <a:p>
            <a:pPr lvl="1"/>
            <a:r>
              <a:rPr lang="en-US" dirty="0" smtClean="0"/>
              <a:t>Make sure you only copy what you need</a:t>
            </a:r>
          </a:p>
          <a:p>
            <a:r>
              <a:rPr lang="en-US" dirty="0" smtClean="0"/>
              <a:t>Keep older versions – use version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1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– Programming 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493298"/>
            <a:ext cx="8153400" cy="5364702"/>
          </a:xfrm>
        </p:spPr>
        <p:txBody>
          <a:bodyPr>
            <a:normAutofit/>
          </a:bodyPr>
          <a:lstStyle/>
          <a:p>
            <a:r>
              <a:rPr lang="en-US" dirty="0" smtClean="0"/>
              <a:t>Global Parameters:</a:t>
            </a:r>
            <a:endParaRPr lang="en-US" dirty="0"/>
          </a:p>
          <a:p>
            <a:pPr lvl="1"/>
            <a:r>
              <a:rPr lang="en-US" dirty="0" smtClean="0"/>
              <a:t>Example: Folder and file names, scaling and unit conversion parameters, number of iterations and iteration thresholds, model inputs.</a:t>
            </a:r>
            <a:endParaRPr lang="en-US" dirty="0"/>
          </a:p>
          <a:p>
            <a:pPr lvl="1"/>
            <a:r>
              <a:rPr lang="en-US" dirty="0" smtClean="0"/>
              <a:t>Method 1: At START of program – easily accessible</a:t>
            </a:r>
          </a:p>
          <a:p>
            <a:pPr lvl="1"/>
            <a:r>
              <a:rPr lang="en-US" dirty="0" smtClean="0"/>
              <a:t>Method 2: Command line parameter with default (and – h)</a:t>
            </a:r>
          </a:p>
          <a:p>
            <a:pPr lvl="1"/>
            <a:r>
              <a:rPr lang="en-US" dirty="0" smtClean="0"/>
              <a:t>Method 3: Configuration file read by program</a:t>
            </a:r>
          </a:p>
          <a:p>
            <a:pPr lvl="1"/>
            <a:r>
              <a:rPr lang="en-US" dirty="0" smtClean="0"/>
              <a:t>Don’t forget: Add parameter value to output file.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61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Help</a:t>
            </a:r>
          </a:p>
          <a:p>
            <a:pPr lvl="1"/>
            <a:r>
              <a:rPr lang="en-US" dirty="0"/>
              <a:t>help(anything) is your friend</a:t>
            </a:r>
          </a:p>
          <a:p>
            <a:pPr lvl="1"/>
            <a:r>
              <a:rPr lang="en-US" dirty="0"/>
              <a:t>Python and each main package have good (though sometimes extensive) documentation online.</a:t>
            </a:r>
          </a:p>
          <a:p>
            <a:r>
              <a:rPr lang="en-US" dirty="0"/>
              <a:t>Tutorials / </a:t>
            </a:r>
            <a:r>
              <a:rPr lang="en-US" dirty="0" err="1"/>
              <a:t>Howto</a:t>
            </a:r>
            <a:r>
              <a:rPr lang="en-US" dirty="0"/>
              <a:t>:</a:t>
            </a:r>
          </a:p>
          <a:p>
            <a:pPr lvl="1"/>
            <a:r>
              <a:rPr lang="en-US" dirty="0">
                <a:hlinkClick r:id="rId2"/>
              </a:rPr>
              <a:t>stackexchange.com</a:t>
            </a:r>
            <a:r>
              <a:rPr lang="en-US" dirty="0"/>
              <a:t>: User driven Q&amp;A page for almost all your programming / electronics question. Usually tops your google results.</a:t>
            </a:r>
          </a:p>
          <a:p>
            <a:pPr lvl="1"/>
            <a:r>
              <a:rPr lang="en-US" dirty="0"/>
              <a:t>Python page on the Yerkes Projects page has a good list of links.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331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Good Code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t="-976" b="-1"/>
          <a:stretch/>
        </p:blipFill>
        <p:spPr>
          <a:xfrm>
            <a:off x="534831" y="21229"/>
            <a:ext cx="8231217" cy="6836771"/>
          </a:xfrm>
        </p:spPr>
      </p:pic>
    </p:spTree>
    <p:extLst>
      <p:ext uri="{BB962C8B-B14F-4D97-AF65-F5344CB8AC3E}">
        <p14:creationId xmlns:p14="http://schemas.microsoft.com/office/powerpoint/2010/main" val="303212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nuclear_power_plan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541838"/>
            <a:ext cx="346075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" descr="car_robo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2670175"/>
            <a:ext cx="3908425" cy="260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2" descr="ca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5275263"/>
            <a:ext cx="30480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 descr="Facebook_ico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675" y="3379788"/>
            <a:ext cx="1711325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4" descr="Firefox-Log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863" y="0"/>
            <a:ext cx="1735137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5" descr="game_mario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091113"/>
            <a:ext cx="1690688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6" descr="iss_sts117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-304800"/>
            <a:ext cx="4400550" cy="330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7" descr="mars2003_rover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8" descr="medical_monitor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560763"/>
            <a:ext cx="18192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Picture 10" descr="phone_nexus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2286000"/>
            <a:ext cx="159385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8" name="Picture 11" descr="Wikipedia-logo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863" y="1670050"/>
            <a:ext cx="1709737" cy="170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84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87506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Data Storage</a:t>
            </a:r>
          </a:p>
          <a:p>
            <a:pPr lvl="1"/>
            <a:r>
              <a:rPr lang="en-US" dirty="0" smtClean="0"/>
              <a:t>Text File with tab-separated values: Universally readable (excel, python, editor)</a:t>
            </a:r>
          </a:p>
          <a:p>
            <a:pPr lvl="2"/>
            <a:r>
              <a:rPr lang="en-US" dirty="0" smtClean="0"/>
              <a:t>Add column headers (with units if possible)</a:t>
            </a:r>
          </a:p>
          <a:p>
            <a:pPr lvl="1"/>
            <a:r>
              <a:rPr lang="en-US" dirty="0" smtClean="0"/>
              <a:t>Standardize filenames.</a:t>
            </a:r>
          </a:p>
          <a:p>
            <a:pPr lvl="2"/>
            <a:r>
              <a:rPr lang="en-US" dirty="0" smtClean="0"/>
              <a:t>Tip: Include date as (YY)YY-MM-DD in filenames (Month names don’t sort gracefully)</a:t>
            </a:r>
          </a:p>
          <a:p>
            <a:pPr lvl="2"/>
            <a:r>
              <a:rPr lang="en-US" dirty="0" smtClean="0"/>
              <a:t>Avoid spaces in filenames</a:t>
            </a:r>
          </a:p>
          <a:p>
            <a:pPr lvl="1"/>
            <a:r>
              <a:rPr lang="en-US" dirty="0" smtClean="0"/>
              <a:t>Special Formats: FITS (</a:t>
            </a:r>
            <a:r>
              <a:rPr lang="en-US" dirty="0" err="1" smtClean="0"/>
              <a:t>astro</a:t>
            </a:r>
            <a:r>
              <a:rPr lang="en-US" dirty="0" smtClean="0"/>
              <a:t> images), XL, Binary (efficient but cumbersome)</a:t>
            </a:r>
          </a:p>
          <a:p>
            <a:r>
              <a:rPr lang="en-US" dirty="0" smtClean="0"/>
              <a:t>Analysis tools: How to make nice plots</a:t>
            </a:r>
          </a:p>
          <a:p>
            <a:pPr lvl="1"/>
            <a:r>
              <a:rPr lang="en-US" dirty="0" smtClean="0"/>
              <a:t>Spreadsheet: Open Office, Google Docs, Excel</a:t>
            </a:r>
          </a:p>
          <a:p>
            <a:pPr lvl="1"/>
            <a:r>
              <a:rPr lang="en-US" dirty="0" smtClean="0"/>
              <a:t>Interpreted program: Python, </a:t>
            </a:r>
            <a:r>
              <a:rPr lang="en-US" dirty="0" err="1" smtClean="0"/>
              <a:t>Matlab</a:t>
            </a:r>
            <a:r>
              <a:rPr lang="en-US" dirty="0" smtClean="0"/>
              <a:t>,  </a:t>
            </a:r>
          </a:p>
          <a:p>
            <a:pPr lvl="1"/>
            <a:r>
              <a:rPr lang="en-US" dirty="0"/>
              <a:t>Online tools: </a:t>
            </a:r>
            <a:r>
              <a:rPr lang="en-US" dirty="0" smtClean="0">
                <a:hlinkClick r:id="rId2"/>
              </a:rPr>
              <a:t>plot.ly</a:t>
            </a:r>
            <a:r>
              <a:rPr lang="en-US" dirty="0" smtClean="0"/>
              <a:t> or other</a:t>
            </a:r>
          </a:p>
        </p:txBody>
      </p:sp>
    </p:spTree>
    <p:extLst>
      <p:ext uri="{BB962C8B-B14F-4D97-AF65-F5344CB8AC3E}">
        <p14:creationId xmlns:p14="http://schemas.microsoft.com/office/powerpoint/2010/main" val="342418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Make some Plots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Get Yerkes Telescope Environment data from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stars.uchicago.edu</a:t>
            </a:r>
            <a:r>
              <a:rPr lang="en-US" dirty="0">
                <a:hlinkClick r:id="rId2"/>
              </a:rPr>
              <a:t>/public/</a:t>
            </a:r>
            <a:r>
              <a:rPr lang="en-US" dirty="0" smtClean="0">
                <a:hlinkClick r:id="rId2"/>
              </a:rPr>
              <a:t>DataLogs</a:t>
            </a:r>
            <a:endParaRPr lang="en-US" dirty="0" smtClean="0"/>
          </a:p>
          <a:p>
            <a:pPr lvl="1"/>
            <a:r>
              <a:rPr lang="en-US" dirty="0" smtClean="0"/>
              <a:t>Format is Date, Time, Floor Height (in), Brightness (Lux), Temperature (C), Humidity (%) </a:t>
            </a:r>
          </a:p>
          <a:p>
            <a:pPr lvl="1"/>
            <a:r>
              <a:rPr lang="en-US" dirty="0" smtClean="0"/>
              <a:t>Link to </a:t>
            </a:r>
            <a:r>
              <a:rPr lang="en-US" dirty="0"/>
              <a:t>sensor system at</a:t>
            </a:r>
            <a:br>
              <a:rPr lang="en-US" dirty="0"/>
            </a:br>
            <a:r>
              <a:rPr lang="en-US" dirty="0" smtClean="0">
                <a:hlinkClick r:id="rId3"/>
              </a:rPr>
              <a:t>stars.uchicago.edu</a:t>
            </a:r>
            <a:r>
              <a:rPr lang="en-US" dirty="0">
                <a:hlinkClick r:id="rId3"/>
              </a:rPr>
              <a:t>/telescopes/yerkes24/</a:t>
            </a:r>
            <a:r>
              <a:rPr lang="en-US" dirty="0" smtClean="0">
                <a:hlinkClick r:id="rId3"/>
              </a:rPr>
              <a:t>Yerkes24Env.html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Can you plot yesterday night’s data?</a:t>
            </a:r>
          </a:p>
          <a:p>
            <a:r>
              <a:rPr lang="en-US" dirty="0" smtClean="0"/>
              <a:t>Open your favorite data analysis tool</a:t>
            </a:r>
          </a:p>
          <a:p>
            <a:pPr lvl="1"/>
            <a:r>
              <a:rPr lang="en-US" dirty="0" smtClean="0"/>
              <a:t>Import the data</a:t>
            </a:r>
          </a:p>
          <a:p>
            <a:pPr lvl="1"/>
            <a:r>
              <a:rPr lang="en-US" dirty="0" smtClean="0"/>
              <a:t>Crop the data</a:t>
            </a:r>
          </a:p>
          <a:p>
            <a:pPr lvl="1"/>
            <a:r>
              <a:rPr lang="en-US" dirty="0" smtClean="0"/>
              <a:t>Plot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25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Yerkes IT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Stars Server: File Manager, Image Database</a:t>
            </a:r>
          </a:p>
          <a:p>
            <a:r>
              <a:rPr lang="en-US" dirty="0" smtClean="0"/>
              <a:t>Project Page: Yerkes Info and Project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1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Spare Slides </a:t>
            </a:r>
            <a:r>
              <a:rPr lang="en-US" dirty="0" err="1" smtClean="0"/>
              <a:t>Arduino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99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Arduino</a:t>
            </a:r>
            <a:r>
              <a:rPr lang="en-US" dirty="0" smtClean="0"/>
              <a:t> Course - Day 1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Programming and connecting the </a:t>
            </a:r>
            <a:r>
              <a:rPr lang="en-US" dirty="0" err="1" smtClean="0"/>
              <a:t>Arduino</a:t>
            </a:r>
            <a:r>
              <a:rPr lang="en-US" dirty="0" smtClean="0"/>
              <a:t> Microcontroller</a:t>
            </a:r>
          </a:p>
          <a:p>
            <a:pPr lvl="1"/>
            <a:r>
              <a:rPr lang="en-US" dirty="0" err="1" smtClean="0"/>
              <a:t>Arduino</a:t>
            </a:r>
            <a:r>
              <a:rPr lang="en-US" dirty="0" smtClean="0"/>
              <a:t> overview</a:t>
            </a:r>
          </a:p>
          <a:p>
            <a:pPr lvl="1"/>
            <a:r>
              <a:rPr lang="en-US" dirty="0" smtClean="0"/>
              <a:t>Learn to connect and upload programs to the controller</a:t>
            </a:r>
          </a:p>
          <a:p>
            <a:pPr lvl="1"/>
            <a:r>
              <a:rPr lang="en-US" dirty="0" err="1" smtClean="0"/>
              <a:t>Arduino</a:t>
            </a:r>
            <a:r>
              <a:rPr lang="en-US" dirty="0" smtClean="0"/>
              <a:t> inputs and outputs</a:t>
            </a:r>
          </a:p>
          <a:p>
            <a:pPr lvl="1"/>
            <a:r>
              <a:rPr lang="en-US" dirty="0" smtClean="0"/>
              <a:t>Track 1: C programming introduction</a:t>
            </a:r>
          </a:p>
          <a:p>
            <a:pPr lvl="1"/>
            <a:r>
              <a:rPr lang="en-US" dirty="0" smtClean="0"/>
              <a:t>Track 2: Signal processing, multiple measurements, debugging options</a:t>
            </a:r>
          </a:p>
          <a:p>
            <a:r>
              <a:rPr lang="en-US" dirty="0" smtClean="0"/>
              <a:t>Projects introduction</a:t>
            </a:r>
          </a:p>
          <a:p>
            <a:r>
              <a:rPr lang="en-US" dirty="0" smtClean="0"/>
              <a:t>Lunch</a:t>
            </a:r>
          </a:p>
          <a:p>
            <a:r>
              <a:rPr lang="en-US" dirty="0" smtClean="0"/>
              <a:t>Logger shield and real time clock</a:t>
            </a:r>
          </a:p>
          <a:p>
            <a:r>
              <a:rPr lang="en-US" dirty="0" smtClean="0"/>
              <a:t>Sensors</a:t>
            </a:r>
          </a:p>
          <a:p>
            <a:pPr lvl="1"/>
            <a:r>
              <a:rPr lang="en-US" dirty="0" smtClean="0"/>
              <a:t>Introduction to sensors</a:t>
            </a:r>
          </a:p>
          <a:p>
            <a:pPr lvl="1"/>
            <a:r>
              <a:rPr lang="en-US" dirty="0" smtClean="0"/>
              <a:t>Measuring light, pressure, temperature, humidity, button trigger</a:t>
            </a:r>
          </a:p>
          <a:p>
            <a:pPr lvl="1"/>
            <a:r>
              <a:rPr lang="en-US" dirty="0" smtClean="0"/>
              <a:t>Play with sensors</a:t>
            </a:r>
          </a:p>
          <a:p>
            <a:r>
              <a:rPr lang="en-US" dirty="0" smtClean="0"/>
              <a:t>Projects definition development</a:t>
            </a:r>
          </a:p>
          <a:p>
            <a:r>
              <a:rPr lang="en-US" dirty="0" smtClean="0"/>
              <a:t>Dinner</a:t>
            </a:r>
          </a:p>
          <a:p>
            <a:r>
              <a:rPr lang="en-US" dirty="0" smtClean="0"/>
              <a:t>Observing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85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Arduino</a:t>
            </a:r>
            <a:r>
              <a:rPr lang="en-US" dirty="0" smtClean="0"/>
              <a:t> Course – Day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Project Development</a:t>
            </a:r>
          </a:p>
          <a:p>
            <a:pPr lvl="1"/>
            <a:r>
              <a:rPr lang="en-US" dirty="0" smtClean="0"/>
              <a:t>Development tools</a:t>
            </a:r>
          </a:p>
          <a:p>
            <a:pPr lvl="1"/>
            <a:r>
              <a:rPr lang="en-US" dirty="0" smtClean="0"/>
              <a:t>Best practices</a:t>
            </a:r>
          </a:p>
          <a:p>
            <a:pPr lvl="1"/>
            <a:r>
              <a:rPr lang="en-US" dirty="0" smtClean="0"/>
              <a:t>Online help</a:t>
            </a:r>
          </a:p>
          <a:p>
            <a:r>
              <a:rPr lang="en-US" dirty="0" smtClean="0"/>
              <a:t>Data Analysis with Excel and </a:t>
            </a:r>
            <a:r>
              <a:rPr lang="en-US" dirty="0" err="1" smtClean="0"/>
              <a:t>iPython</a:t>
            </a:r>
            <a:endParaRPr lang="en-US" dirty="0" smtClean="0"/>
          </a:p>
          <a:p>
            <a:r>
              <a:rPr lang="en-US" dirty="0" smtClean="0"/>
              <a:t>Project Work</a:t>
            </a:r>
          </a:p>
          <a:p>
            <a:r>
              <a:rPr lang="en-US" dirty="0" smtClean="0"/>
              <a:t>Lunch – George Williams</a:t>
            </a:r>
          </a:p>
          <a:p>
            <a:r>
              <a:rPr lang="en-US" dirty="0" smtClean="0"/>
              <a:t>Yerkes Tour</a:t>
            </a:r>
          </a:p>
          <a:p>
            <a:r>
              <a:rPr lang="en-US" dirty="0" smtClean="0"/>
              <a:t>Project Work – Yerkes Library and </a:t>
            </a:r>
            <a:r>
              <a:rPr lang="en-US" dirty="0" err="1" smtClean="0"/>
              <a:t>FabLab</a:t>
            </a:r>
            <a:endParaRPr lang="en-US" dirty="0" smtClean="0"/>
          </a:p>
          <a:p>
            <a:r>
              <a:rPr lang="en-US" dirty="0" smtClean="0"/>
              <a:t>Project Presentations – Yerkes Library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25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rduino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4000" b="-4000"/>
          <a:stretch>
            <a:fillRect/>
          </a:stretch>
        </p:blipFill>
        <p:spPr>
          <a:xfrm>
            <a:off x="5475288" y="1515403"/>
            <a:ext cx="3668712" cy="3962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Futura" charset="0"/>
                <a:ea typeface="ＭＳ Ｐゴシック" charset="0"/>
                <a:cs typeface="ＭＳ Ｐゴシック" charset="0"/>
              </a:rPr>
              <a:t>Arduino</a:t>
            </a:r>
            <a:r>
              <a:rPr lang="en-US" dirty="0" smtClean="0">
                <a:latin typeface="Futura" charset="0"/>
                <a:ea typeface="ＭＳ Ｐゴシック" charset="0"/>
                <a:cs typeface="ＭＳ Ｐゴシック" charset="0"/>
              </a:rPr>
              <a:t> Microcontroller</a:t>
            </a:r>
            <a:endParaRPr lang="en-US" dirty="0">
              <a:latin typeface="Futur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5547" y="1981199"/>
            <a:ext cx="5522404" cy="4471387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§"/>
              <a:defRPr/>
            </a:pPr>
            <a:r>
              <a:rPr lang="en-US" dirty="0" smtClean="0"/>
              <a:t>Single – board microcontroller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CPU: 16MHz 32KB Flash, 1KB EEPROM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USB / Serial computer connection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Multiple analog and digital inputs and outputs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On-board power regulator</a:t>
            </a:r>
          </a:p>
          <a:p>
            <a:pPr>
              <a:buFont typeface="Wingdings" charset="2"/>
              <a:buChar char="§"/>
              <a:defRPr/>
            </a:pPr>
            <a:r>
              <a:rPr lang="en-US" dirty="0" smtClean="0"/>
              <a:t>C-based programming language.</a:t>
            </a:r>
          </a:p>
        </p:txBody>
      </p:sp>
    </p:spTree>
    <p:extLst>
      <p:ext uri="{BB962C8B-B14F-4D97-AF65-F5344CB8AC3E}">
        <p14:creationId xmlns:p14="http://schemas.microsoft.com/office/powerpoint/2010/main" val="180770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</a:t>
            </a:r>
            <a:r>
              <a:rPr lang="en-US" dirty="0" err="1" smtClean="0"/>
              <a:t>Arduino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09600" y="1589566"/>
            <a:ext cx="8153400" cy="2674357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Arduinos</a:t>
            </a:r>
            <a:r>
              <a:rPr lang="en-US" dirty="0" smtClean="0"/>
              <a:t> are Cheap - $25-30</a:t>
            </a:r>
          </a:p>
          <a:p>
            <a:r>
              <a:rPr lang="en-US" dirty="0" smtClean="0"/>
              <a:t>Powerful but easy to learn. Rugged design tolerates errors.</a:t>
            </a:r>
          </a:p>
          <a:p>
            <a:r>
              <a:rPr lang="en-US" dirty="0" smtClean="0"/>
              <a:t>Open source design and software</a:t>
            </a:r>
            <a:endParaRPr lang="en-US" dirty="0"/>
          </a:p>
          <a:p>
            <a:pPr lvl="1"/>
            <a:r>
              <a:rPr lang="en-US" dirty="0" smtClean="0"/>
              <a:t>Large selection of compatible boards and shields</a:t>
            </a:r>
            <a:endParaRPr lang="en-US" dirty="0"/>
          </a:p>
          <a:p>
            <a:pPr lvl="1"/>
            <a:r>
              <a:rPr lang="en-US" dirty="0" smtClean="0"/>
              <a:t>Many free libraries and add-on programs</a:t>
            </a:r>
          </a:p>
          <a:p>
            <a:r>
              <a:rPr lang="en-US" dirty="0" smtClean="0"/>
              <a:t>Wide user </a:t>
            </a:r>
            <a:r>
              <a:rPr lang="en-US" dirty="0"/>
              <a:t>base of scientists, engineers, hobbyists and educators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609600" y="4121481"/>
            <a:ext cx="4532443" cy="2198464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 smtClean="0"/>
              <a:t>Help is available online</a:t>
            </a:r>
          </a:p>
          <a:p>
            <a:pPr lvl="1"/>
            <a:r>
              <a:rPr lang="en-US" dirty="0" smtClean="0"/>
              <a:t>Examples are published to connect almost any piece of hardware to an </a:t>
            </a:r>
            <a:r>
              <a:rPr lang="en-US" dirty="0" err="1" smtClean="0"/>
              <a:t>Arduino</a:t>
            </a:r>
            <a:endParaRPr lang="en-US" dirty="0" smtClean="0"/>
          </a:p>
          <a:p>
            <a:pPr lvl="1"/>
            <a:r>
              <a:rPr lang="en-US" dirty="0" smtClean="0"/>
              <a:t>Numerous sample projects for free downloading</a:t>
            </a:r>
          </a:p>
        </p:txBody>
      </p:sp>
      <p:pic>
        <p:nvPicPr>
          <p:cNvPr id="6" name="Picture 5" descr="lcd_shiel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36" y="3963103"/>
            <a:ext cx="3859863" cy="289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3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Arduino</a:t>
            </a:r>
            <a:r>
              <a:rPr lang="en-US" dirty="0" smtClean="0"/>
              <a:t> Examples</a:t>
            </a:r>
            <a:endParaRPr lang="en-US" dirty="0"/>
          </a:p>
        </p:txBody>
      </p:sp>
      <p:pic>
        <p:nvPicPr>
          <p:cNvPr id="5" name="Picture 4" descr="Lions_with_GPS_Colla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0" y="1562997"/>
            <a:ext cx="4027692" cy="5366047"/>
          </a:xfrm>
          <a:prstGeom prst="rect">
            <a:avLst/>
          </a:prstGeom>
        </p:spPr>
      </p:pic>
      <p:pic>
        <p:nvPicPr>
          <p:cNvPr id="6" name="Picture 5" descr="BacteriaSens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502" y="1046065"/>
            <a:ext cx="5027498" cy="3239943"/>
          </a:xfrm>
          <a:prstGeom prst="rect">
            <a:avLst/>
          </a:prstGeom>
        </p:spPr>
      </p:pic>
      <p:pic>
        <p:nvPicPr>
          <p:cNvPr id="7" name="Picture 6" descr="ArduinoJPL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6"/>
          <a:stretch/>
        </p:blipFill>
        <p:spPr>
          <a:xfrm>
            <a:off x="4241025" y="4286008"/>
            <a:ext cx="4392692" cy="257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2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</a:t>
            </a:r>
            <a:r>
              <a:rPr lang="en-US" dirty="0" err="1" smtClean="0"/>
              <a:t>Arduino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042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Connect the </a:t>
            </a:r>
            <a:r>
              <a:rPr lang="en-US" dirty="0" err="1" smtClean="0"/>
              <a:t>Arduino</a:t>
            </a:r>
            <a:r>
              <a:rPr lang="en-US" dirty="0" smtClean="0"/>
              <a:t> to your computer with the USB cable.</a:t>
            </a:r>
          </a:p>
          <a:p>
            <a:r>
              <a:rPr lang="en-US" dirty="0" smtClean="0"/>
              <a:t>Start the </a:t>
            </a:r>
            <a:r>
              <a:rPr lang="en-US" dirty="0" err="1" smtClean="0"/>
              <a:t>Arduino</a:t>
            </a:r>
            <a:r>
              <a:rPr lang="en-US" dirty="0" smtClean="0"/>
              <a:t> program</a:t>
            </a:r>
          </a:p>
          <a:p>
            <a:r>
              <a:rPr lang="en-US" dirty="0" smtClean="0"/>
              <a:t>Run the Blink example program</a:t>
            </a:r>
          </a:p>
          <a:p>
            <a:pPr lvl="1"/>
            <a:r>
              <a:rPr lang="en-US" dirty="0" smtClean="0"/>
              <a:t>Go to File </a:t>
            </a:r>
            <a:r>
              <a:rPr lang="en-US" dirty="0"/>
              <a:t>→ Examples </a:t>
            </a:r>
            <a:r>
              <a:rPr lang="en-US" dirty="0" smtClean="0"/>
              <a:t>→ 01. </a:t>
            </a:r>
            <a:r>
              <a:rPr lang="en-US" dirty="0"/>
              <a:t>Basics </a:t>
            </a:r>
            <a:r>
              <a:rPr lang="en-US" dirty="0" smtClean="0"/>
              <a:t>→ Blink</a:t>
            </a:r>
          </a:p>
          <a:p>
            <a:pPr lvl="1"/>
            <a:r>
              <a:rPr lang="en-US" dirty="0" smtClean="0"/>
              <a:t>Upload the program to the </a:t>
            </a:r>
            <a:r>
              <a:rPr lang="en-US" dirty="0" err="1" smtClean="0"/>
              <a:t>Arduino</a:t>
            </a:r>
            <a:r>
              <a:rPr lang="en-US" dirty="0" smtClean="0"/>
              <a:t>. Check settings under Tools → Board and Tools → Port.</a:t>
            </a:r>
          </a:p>
          <a:p>
            <a:pPr lvl="1"/>
            <a:r>
              <a:rPr lang="en-US" dirty="0" smtClean="0"/>
              <a:t>Option: Connect an LED with 220</a:t>
            </a:r>
            <a:r>
              <a:rPr lang="el-GR" dirty="0" smtClean="0"/>
              <a:t>Ω</a:t>
            </a:r>
            <a:r>
              <a:rPr lang="en-US" dirty="0" smtClean="0"/>
              <a:t> resistor to pin 13.</a:t>
            </a:r>
          </a:p>
          <a:p>
            <a:pPr lvl="1"/>
            <a:r>
              <a:rPr lang="en-US" dirty="0" smtClean="0"/>
              <a:t>Challenge: Change blink frequency</a:t>
            </a:r>
          </a:p>
          <a:p>
            <a:pPr lvl="1"/>
            <a:r>
              <a:rPr lang="en-US" dirty="0" smtClean="0"/>
              <a:t>Challenge: Make advanced blink pattern</a:t>
            </a:r>
          </a:p>
          <a:p>
            <a:r>
              <a:rPr lang="en-US" dirty="0" smtClean="0"/>
              <a:t>Run the </a:t>
            </a:r>
            <a:r>
              <a:rPr lang="en-US" dirty="0" err="1" smtClean="0"/>
              <a:t>AnalogReadSerial</a:t>
            </a:r>
            <a:r>
              <a:rPr lang="en-US" dirty="0" smtClean="0"/>
              <a:t> example program</a:t>
            </a:r>
          </a:p>
          <a:p>
            <a:pPr lvl="1"/>
            <a:r>
              <a:rPr lang="en-US" dirty="0" smtClean="0"/>
              <a:t>Go to File → Examples → 01. Basics → </a:t>
            </a:r>
            <a:r>
              <a:rPr lang="en-US" dirty="0" err="1" smtClean="0"/>
              <a:t>AnalogReadSerial</a:t>
            </a:r>
            <a:endParaRPr lang="en-US" dirty="0" smtClean="0"/>
          </a:p>
          <a:p>
            <a:pPr lvl="1"/>
            <a:r>
              <a:rPr lang="en-US" dirty="0" smtClean="0"/>
              <a:t>Upload the program to the </a:t>
            </a:r>
            <a:r>
              <a:rPr lang="en-US" dirty="0" err="1" smtClean="0"/>
              <a:t>Arduino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Open the Serial Monitor (under Tools), get voltages from GND, 3.3V, 5V</a:t>
            </a:r>
          </a:p>
          <a:p>
            <a:pPr lvl="1"/>
            <a:r>
              <a:rPr lang="en-US" dirty="0" smtClean="0"/>
              <a:t>Option: Connect a variable resistor to GND and 5V to generate any input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38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Coding?  -  Why Care?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525780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Coding:</a:t>
            </a:r>
          </a:p>
          <a:p>
            <a:pPr lvl="1"/>
            <a:r>
              <a:rPr lang="en-US" dirty="0" smtClean="0"/>
              <a:t>The ability to tell the computer what you want it to do.</a:t>
            </a:r>
          </a:p>
          <a:p>
            <a:r>
              <a:rPr lang="en-US" dirty="0" smtClean="0"/>
              <a:t>Coding is important:</a:t>
            </a:r>
          </a:p>
          <a:p>
            <a:pPr lvl="1"/>
            <a:r>
              <a:rPr lang="en-US" dirty="0" smtClean="0"/>
              <a:t>Computer power keeps increasing:</a:t>
            </a:r>
          </a:p>
          <a:p>
            <a:pPr lvl="2"/>
            <a:r>
              <a:rPr lang="en-US" dirty="0" smtClean="0"/>
              <a:t>1990s Computers help with repetitive tasks</a:t>
            </a:r>
          </a:p>
          <a:p>
            <a:pPr lvl="2"/>
            <a:r>
              <a:rPr lang="en-US" dirty="0" smtClean="0"/>
              <a:t>2010s Computers help find solutions</a:t>
            </a:r>
          </a:p>
          <a:p>
            <a:pPr lvl="1"/>
            <a:r>
              <a:rPr lang="en-US" dirty="0" smtClean="0"/>
              <a:t>Computers become more pervasive</a:t>
            </a:r>
          </a:p>
          <a:p>
            <a:pPr lvl="2"/>
            <a:r>
              <a:rPr lang="en-US" dirty="0" smtClean="0"/>
              <a:t>50% of world population have mobile phones (2014)</a:t>
            </a:r>
          </a:p>
          <a:p>
            <a:pPr lvl="1"/>
            <a:r>
              <a:rPr lang="en-US" dirty="0" smtClean="0"/>
              <a:t>Computers influence how we:</a:t>
            </a:r>
          </a:p>
          <a:p>
            <a:pPr lvl="2"/>
            <a:r>
              <a:rPr lang="en-US" dirty="0" smtClean="0"/>
              <a:t>Communicate (Social networks more popular then e-mail)</a:t>
            </a:r>
          </a:p>
          <a:p>
            <a:pPr lvl="2"/>
            <a:r>
              <a:rPr lang="en-US" dirty="0" smtClean="0"/>
              <a:t>Organize: Economically, Socially, Politically</a:t>
            </a:r>
          </a:p>
          <a:p>
            <a:pPr lvl="2"/>
            <a:r>
              <a:rPr lang="en-US" dirty="0" smtClean="0"/>
              <a:t>Consume (Vinyl record – Cassette – CD – MP3 – Stream)</a:t>
            </a:r>
          </a:p>
          <a:p>
            <a:pPr lvl="1"/>
            <a:r>
              <a:rPr lang="en-US" dirty="0" smtClean="0"/>
              <a:t>For Scientists: Quick scripts can save lots of </a:t>
            </a:r>
            <a:r>
              <a:rPr lang="en-US" dirty="0" smtClean="0"/>
              <a:t>work</a:t>
            </a:r>
            <a:br>
              <a:rPr lang="en-US" dirty="0" smtClean="0"/>
            </a:br>
            <a:r>
              <a:rPr lang="en-US" dirty="0" smtClean="0"/>
              <a:t>“It now takes me 2min for 500 files instead of 500min for 2 files”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93036" y="1600200"/>
            <a:ext cx="4573012" cy="4886408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Digital Pins 0-19: Can be OUTPUT / INPUT / INPUT_PULLUP</a:t>
            </a:r>
          </a:p>
          <a:p>
            <a:r>
              <a:rPr lang="en-US" dirty="0" smtClean="0"/>
              <a:t>Analog Input: Read 0-5V with 0-1023 resolution.</a:t>
            </a:r>
          </a:p>
          <a:p>
            <a:r>
              <a:rPr lang="en-US" dirty="0" smtClean="0"/>
              <a:t>Analog Output (PWM at 500Hz): Generate square wave signal with appropriate duty cycle</a:t>
            </a:r>
          </a:p>
          <a:p>
            <a:r>
              <a:rPr lang="en-US" dirty="0" smtClean="0"/>
              <a:t>Serial: Pins 0, 1 for serial communication (also USB)</a:t>
            </a:r>
          </a:p>
          <a:p>
            <a:pPr lvl="1"/>
            <a:r>
              <a:rPr lang="en-US" dirty="0" smtClean="0"/>
              <a:t>Other pins can be used by software</a:t>
            </a:r>
          </a:p>
          <a:p>
            <a:r>
              <a:rPr lang="en-US" dirty="0" smtClean="0"/>
              <a:t>Power: GND, 3.3V, 5V, VIN (i.e. the power on the barrel plug) and Reset</a:t>
            </a:r>
          </a:p>
          <a:p>
            <a:r>
              <a:rPr lang="en-US" dirty="0" smtClean="0"/>
              <a:t>SPI and I2C: Pins for serial communication (other pins can be used)</a:t>
            </a:r>
            <a:endParaRPr lang="en-US" dirty="0"/>
          </a:p>
        </p:txBody>
      </p:sp>
      <p:pic>
        <p:nvPicPr>
          <p:cNvPr id="4" name="Picture 3" descr="ArduinoR3Pinou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32" y="1735053"/>
            <a:ext cx="3954903" cy="395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0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In the </a:t>
            </a:r>
            <a:r>
              <a:rPr lang="en-US" dirty="0" err="1" smtClean="0"/>
              <a:t>Arduino</a:t>
            </a:r>
            <a:r>
              <a:rPr lang="en-US" dirty="0" smtClean="0"/>
              <a:t> Program under </a:t>
            </a:r>
            <a:r>
              <a:rPr lang="en-US" dirty="0" err="1" smtClean="0"/>
              <a:t>File→Examples</a:t>
            </a:r>
            <a:endParaRPr lang="en-US" dirty="0" smtClean="0"/>
          </a:p>
          <a:p>
            <a:pPr lvl="1"/>
            <a:r>
              <a:rPr lang="en-US" dirty="0" smtClean="0"/>
              <a:t>01 Basics → Fade: Uses analog output to fade light</a:t>
            </a:r>
          </a:p>
          <a:p>
            <a:pPr lvl="1"/>
            <a:r>
              <a:rPr lang="en-US" dirty="0" smtClean="0"/>
              <a:t>01 Basics → </a:t>
            </a:r>
            <a:r>
              <a:rPr lang="en-US" dirty="0" err="1" smtClean="0"/>
              <a:t>ReadAnalogVoltage</a:t>
            </a:r>
            <a:r>
              <a:rPr lang="en-US" dirty="0" smtClean="0"/>
              <a:t>: Contains voltage conversion.</a:t>
            </a:r>
          </a:p>
          <a:p>
            <a:pPr lvl="1"/>
            <a:r>
              <a:rPr lang="en-US" dirty="0" smtClean="0"/>
              <a:t>02 Digital → </a:t>
            </a:r>
            <a:r>
              <a:rPr lang="en-US" dirty="0" err="1" smtClean="0"/>
              <a:t>toneMelody</a:t>
            </a:r>
            <a:r>
              <a:rPr lang="en-US" dirty="0" smtClean="0"/>
              <a:t>: Uses array to store a melody</a:t>
            </a:r>
          </a:p>
          <a:p>
            <a:pPr lvl="1"/>
            <a:r>
              <a:rPr lang="en-US" dirty="0" smtClean="0"/>
              <a:t>03 Analog → Smoothing: Stores values in array for averaged output</a:t>
            </a:r>
          </a:p>
          <a:p>
            <a:pPr lvl="1"/>
            <a:r>
              <a:rPr lang="en-US" dirty="0" smtClean="0"/>
              <a:t>03 Analog → Fading: Fading with for loop.</a:t>
            </a:r>
          </a:p>
          <a:p>
            <a:r>
              <a:rPr lang="en-US" dirty="0" smtClean="0"/>
              <a:t>Yerkes examples: </a:t>
            </a:r>
            <a:r>
              <a:rPr lang="en-US" dirty="0"/>
              <a:t>Download them at</a:t>
            </a:r>
            <a:br>
              <a:rPr lang="en-US" dirty="0"/>
            </a:br>
            <a:r>
              <a:rPr lang="en-US" dirty="0" smtClean="0">
                <a:hlinkClick r:id="rId2"/>
              </a:rPr>
              <a:t>stars.uchicago.edu</a:t>
            </a:r>
            <a:r>
              <a:rPr lang="en-US" dirty="0">
                <a:hlinkClick r:id="rId2"/>
              </a:rPr>
              <a:t>/public/BuildYourOwn/Arduino/</a:t>
            </a:r>
            <a:r>
              <a:rPr lang="en-US" dirty="0" smtClean="0">
                <a:hlinkClick r:id="rId2"/>
              </a:rPr>
              <a:t>Printouts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Dark count: Counts number of seconds darkness is detected</a:t>
            </a:r>
          </a:p>
          <a:p>
            <a:pPr lvl="1"/>
            <a:r>
              <a:rPr lang="en-US" dirty="0" smtClean="0"/>
              <a:t>RGB_LED: Cycles through colors with RGB LED. Includes function declaration.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55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Coding Topics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Statistics (</a:t>
            </a:r>
            <a:r>
              <a:rPr lang="en-US" dirty="0" err="1" smtClean="0"/>
              <a:t>avg</a:t>
            </a:r>
            <a:r>
              <a:rPr lang="en-US" dirty="0" smtClean="0"/>
              <a:t>, </a:t>
            </a:r>
            <a:r>
              <a:rPr lang="en-US" dirty="0" err="1" smtClean="0"/>
              <a:t>stdev</a:t>
            </a:r>
            <a:r>
              <a:rPr lang="en-US" dirty="0" smtClean="0"/>
              <a:t> (                  ) , median)</a:t>
            </a:r>
            <a:br>
              <a:rPr lang="en-US" dirty="0" smtClean="0"/>
            </a:br>
            <a:r>
              <a:rPr lang="en-US" dirty="0" err="1" smtClean="0"/>
              <a:t>lowpass</a:t>
            </a:r>
            <a:r>
              <a:rPr lang="en-US" dirty="0" smtClean="0"/>
              <a:t> filter now = f * old + (1-f) * new</a:t>
            </a:r>
          </a:p>
          <a:p>
            <a:r>
              <a:rPr lang="en-US" dirty="0" smtClean="0"/>
              <a:t>States: counters / instrument mode</a:t>
            </a:r>
          </a:p>
          <a:p>
            <a:r>
              <a:rPr lang="en-US" dirty="0" smtClean="0"/>
              <a:t>Vectors and Matrices: </a:t>
            </a:r>
            <a:r>
              <a:rPr lang="en-US" dirty="0" err="1" smtClean="0"/>
              <a:t>int</a:t>
            </a:r>
            <a:r>
              <a:rPr lang="en-US" dirty="0" smtClean="0"/>
              <a:t> array[2] = {0, 1}</a:t>
            </a:r>
          </a:p>
          <a:p>
            <a:r>
              <a:rPr lang="en-US" dirty="0" smtClean="0"/>
              <a:t>Functions: </a:t>
            </a:r>
            <a:r>
              <a:rPr lang="en-US" dirty="0" err="1" smtClean="0"/>
              <a:t>int</a:t>
            </a:r>
            <a:r>
              <a:rPr lang="en-US" dirty="0" smtClean="0"/>
              <a:t> square(</a:t>
            </a:r>
            <a:r>
              <a:rPr lang="en-US" dirty="0" err="1" smtClean="0"/>
              <a:t>int</a:t>
            </a:r>
            <a:r>
              <a:rPr lang="en-US" dirty="0" smtClean="0"/>
              <a:t> x) { return x*x; }</a:t>
            </a:r>
          </a:p>
          <a:p>
            <a:r>
              <a:rPr lang="en-US" dirty="0" err="1" smtClean="0"/>
              <a:t>Eeprom</a:t>
            </a:r>
            <a:r>
              <a:rPr lang="en-US" dirty="0" smtClean="0"/>
              <a:t>: permanent data storage</a:t>
            </a:r>
          </a:p>
          <a:p>
            <a:r>
              <a:rPr lang="en-US" dirty="0" smtClean="0"/>
              <a:t>Timing: delay, </a:t>
            </a:r>
            <a:r>
              <a:rPr lang="en-US" dirty="0" err="1" smtClean="0"/>
              <a:t>millis</a:t>
            </a:r>
            <a:endParaRPr lang="en-US" dirty="0" smtClean="0"/>
          </a:p>
          <a:p>
            <a:r>
              <a:rPr lang="en-US" dirty="0" smtClean="0"/>
              <a:t>Objects for utilities: display, temp sensor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962" y="1784838"/>
            <a:ext cx="16383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Practices – Electronics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Lab Practices:</a:t>
            </a:r>
          </a:p>
          <a:p>
            <a:r>
              <a:rPr lang="en-US" dirty="0" smtClean="0"/>
              <a:t>Wear safety glasses</a:t>
            </a:r>
          </a:p>
          <a:p>
            <a:r>
              <a:rPr lang="en-US" dirty="0" smtClean="0"/>
              <a:t>Don’t rewire powered devices</a:t>
            </a:r>
          </a:p>
          <a:p>
            <a:pPr lvl="1"/>
            <a:r>
              <a:rPr lang="en-US" dirty="0" smtClean="0"/>
              <a:t>Check connections before powering up</a:t>
            </a:r>
          </a:p>
          <a:p>
            <a:r>
              <a:rPr lang="en-US" dirty="0" smtClean="0"/>
              <a:t>If in doubt consult manuals / reference material</a:t>
            </a:r>
          </a:p>
          <a:p>
            <a:pPr marL="0" indent="0">
              <a:buNone/>
            </a:pPr>
            <a:r>
              <a:rPr lang="en-US" dirty="0" smtClean="0"/>
              <a:t>Deployment:</a:t>
            </a:r>
          </a:p>
          <a:p>
            <a:r>
              <a:rPr lang="en-US" dirty="0" smtClean="0"/>
              <a:t>Test EVERYTHING at least twice before actual deployment.</a:t>
            </a:r>
          </a:p>
          <a:p>
            <a:pPr lvl="1"/>
            <a:r>
              <a:rPr lang="en-US" dirty="0" smtClean="0"/>
              <a:t>Includes: final program, electronics, power source, housing</a:t>
            </a:r>
          </a:p>
          <a:p>
            <a:pPr lvl="1"/>
            <a:r>
              <a:rPr lang="en-US" dirty="0" smtClean="0"/>
              <a:t>Many bugs only show up in fully integrated systems</a:t>
            </a:r>
          </a:p>
          <a:p>
            <a:r>
              <a:rPr lang="en-US" dirty="0" smtClean="0"/>
              <a:t>Documentation: Use </a:t>
            </a:r>
            <a:r>
              <a:rPr lang="en-US" dirty="0" err="1" smtClean="0"/>
              <a:t>fritzing</a:t>
            </a:r>
            <a:r>
              <a:rPr lang="en-US" dirty="0" smtClean="0"/>
              <a:t> for making schematics, breadboard and </a:t>
            </a:r>
            <a:r>
              <a:rPr lang="en-US" dirty="0"/>
              <a:t>PCB </a:t>
            </a:r>
            <a:r>
              <a:rPr lang="en-US" dirty="0" smtClean="0"/>
              <a:t>layouts: </a:t>
            </a:r>
            <a:r>
              <a:rPr lang="en-US" dirty="0" smtClean="0">
                <a:hlinkClick r:id="rId3"/>
              </a:rPr>
              <a:t>fritzing.org</a:t>
            </a:r>
            <a:r>
              <a:rPr lang="en-US" dirty="0">
                <a:hlinkClick r:id="rId3"/>
              </a:rPr>
              <a:t>/</a:t>
            </a:r>
            <a:r>
              <a:rPr lang="en-US" dirty="0" smtClean="0">
                <a:hlinkClick r:id="rId3"/>
              </a:rPr>
              <a:t>home</a:t>
            </a:r>
            <a:r>
              <a:rPr lang="en-US" dirty="0"/>
              <a:t> 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134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Arduino 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935415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Arduino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>
                <a:hlinkClick r:id="rId2"/>
              </a:rPr>
              <a:t>www.arduino.cc</a:t>
            </a:r>
            <a:r>
              <a:rPr lang="en-US" dirty="0" smtClean="0"/>
              <a:t>: main </a:t>
            </a:r>
            <a:r>
              <a:rPr lang="en-US" dirty="0" err="1" smtClean="0"/>
              <a:t>Arduino</a:t>
            </a:r>
            <a:r>
              <a:rPr lang="en-US" dirty="0" smtClean="0"/>
              <a:t> page, contains tutorials, reference material and information on connecting additional tools.</a:t>
            </a:r>
          </a:p>
          <a:p>
            <a:r>
              <a:rPr lang="en-US" dirty="0" smtClean="0"/>
              <a:t>Tutorials / </a:t>
            </a:r>
            <a:r>
              <a:rPr lang="en-US" dirty="0" err="1" smtClean="0"/>
              <a:t>Howto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>
                <a:hlinkClick r:id="rId3"/>
              </a:rPr>
              <a:t>stackexchange.com</a:t>
            </a:r>
            <a:r>
              <a:rPr lang="en-US" dirty="0" smtClean="0"/>
              <a:t>: User driven Q&amp;A page for almost all your programming / electronics question. Usually tops your </a:t>
            </a:r>
            <a:r>
              <a:rPr lang="en-US" dirty="0" err="1" smtClean="0"/>
              <a:t>google</a:t>
            </a:r>
            <a:r>
              <a:rPr lang="en-US" dirty="0" smtClean="0"/>
              <a:t> results.</a:t>
            </a:r>
          </a:p>
          <a:p>
            <a:pPr lvl="1"/>
            <a:r>
              <a:rPr lang="en-US" dirty="0" smtClean="0">
                <a:hlinkClick r:id="rId4"/>
              </a:rPr>
              <a:t>www.instructables.com</a:t>
            </a:r>
            <a:r>
              <a:rPr lang="en-US" dirty="0" smtClean="0"/>
              <a:t>: includes tutorials for using </a:t>
            </a:r>
            <a:r>
              <a:rPr lang="en-US" dirty="0" err="1" smtClean="0"/>
              <a:t>arduino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>
                <a:hlinkClick r:id="rId5"/>
              </a:rPr>
              <a:t>hackaday.com</a:t>
            </a:r>
            <a:r>
              <a:rPr lang="en-US" dirty="0" smtClean="0"/>
              <a:t>: Many DIY ideas, several including </a:t>
            </a:r>
            <a:r>
              <a:rPr lang="en-US" dirty="0" err="1" smtClean="0"/>
              <a:t>arduino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>
                <a:hlinkClick r:id="rId6"/>
              </a:rPr>
              <a:t>edwardmallon.wordpress.com</a:t>
            </a:r>
            <a:r>
              <a:rPr lang="en-US" dirty="0" smtClean="0"/>
              <a:t>: Blog on building </a:t>
            </a:r>
            <a:r>
              <a:rPr lang="en-US" dirty="0" err="1" smtClean="0"/>
              <a:t>Arduino</a:t>
            </a:r>
            <a:r>
              <a:rPr lang="en-US" dirty="0" smtClean="0"/>
              <a:t>-based loggers for environmental monitoring. Many good links.</a:t>
            </a:r>
          </a:p>
          <a:p>
            <a:r>
              <a:rPr lang="en-US" dirty="0" smtClean="0"/>
              <a:t>Suppliers: Most sell </a:t>
            </a:r>
            <a:r>
              <a:rPr lang="en-US" dirty="0" err="1" smtClean="0"/>
              <a:t>Arduinos</a:t>
            </a:r>
            <a:r>
              <a:rPr lang="en-US" dirty="0" smtClean="0"/>
              <a:t> and other compatible electronics.</a:t>
            </a:r>
          </a:p>
          <a:p>
            <a:pPr lvl="1"/>
            <a:r>
              <a:rPr lang="en-US" dirty="0" smtClean="0">
                <a:hlinkClick r:id="rId7"/>
              </a:rPr>
              <a:t>adafruit.com</a:t>
            </a:r>
            <a:r>
              <a:rPr lang="en-US" dirty="0" smtClean="0"/>
              <a:t>: Also has good tutorials / learning site.</a:t>
            </a:r>
          </a:p>
          <a:p>
            <a:pPr lvl="1"/>
            <a:r>
              <a:rPr lang="en-US" dirty="0" smtClean="0">
                <a:hlinkClick r:id="rId8"/>
              </a:rPr>
              <a:t>sparkfun.com</a:t>
            </a:r>
            <a:r>
              <a:rPr lang="en-US" dirty="0" smtClean="0"/>
              <a:t>: Has many interesting parts – also more mundane ones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76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Embedded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Electronics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8435" name="Picture 3" descr="phone_nexu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3743325"/>
            <a:ext cx="2168525" cy="284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ca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64075"/>
            <a:ext cx="4170363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mars2003_rov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17638"/>
            <a:ext cx="4327525" cy="324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 descr="medical_monito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00" y="1417638"/>
            <a:ext cx="1958975" cy="210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23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Arduino Architecture</a:t>
            </a:r>
          </a:p>
        </p:txBody>
      </p:sp>
      <p:pic>
        <p:nvPicPr>
          <p:cNvPr id="19459" name="Picture 2" descr="avr-block-diagram-lar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1189038"/>
            <a:ext cx="7102475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236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Spare Slides Computing / Coding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724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are – </a:t>
            </a:r>
            <a:r>
              <a:rPr lang="en-US" i="1" dirty="0" smtClean="0"/>
              <a:t>fast</a:t>
            </a:r>
            <a:endParaRPr lang="en-US" i="1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4831822" y="1600200"/>
            <a:ext cx="3854978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Requirement: Quick reaction to sensor input</a:t>
            </a:r>
          </a:p>
          <a:p>
            <a:r>
              <a:rPr lang="en-US" dirty="0" smtClean="0"/>
              <a:t>Many implementations: safety systems, transportation</a:t>
            </a:r>
          </a:p>
          <a:p>
            <a:r>
              <a:rPr lang="en-US" dirty="0" smtClean="0"/>
              <a:t>Current research:</a:t>
            </a:r>
          </a:p>
          <a:p>
            <a:pPr lvl="1"/>
            <a:r>
              <a:rPr lang="en-US" dirty="0" smtClean="0"/>
              <a:t>Large data inputs (image stabilization)</a:t>
            </a:r>
          </a:p>
          <a:p>
            <a:pPr lvl="1"/>
            <a:r>
              <a:rPr lang="en-US" dirty="0" smtClean="0"/>
              <a:t>Complex control applications (driving, data load balance)</a:t>
            </a:r>
            <a:endParaRPr lang="en-US" dirty="0"/>
          </a:p>
        </p:txBody>
      </p:sp>
      <p:pic>
        <p:nvPicPr>
          <p:cNvPr id="9" name="Picture 8" descr="Screen shot 2014-01-31 at 4.57.34 PM.png"/>
          <p:cNvPicPr>
            <a:picLocks noChangeAspect="1"/>
          </p:cNvPicPr>
          <p:nvPr/>
        </p:nvPicPr>
        <p:blipFill>
          <a:blip r:embed="rId3"/>
          <a:srcRect l="19154" t="21687" r="33083" b="23133"/>
          <a:stretch>
            <a:fillRect/>
          </a:stretch>
        </p:blipFill>
        <p:spPr>
          <a:xfrm>
            <a:off x="166791" y="2240174"/>
            <a:ext cx="4367469" cy="30379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work – A LOT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13680" y="1600200"/>
            <a:ext cx="3452368" cy="4495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Requirement: large data transfer and analysis</a:t>
            </a:r>
          </a:p>
          <a:p>
            <a:r>
              <a:rPr lang="en-US" dirty="0" smtClean="0"/>
              <a:t>Available Solutions:</a:t>
            </a:r>
          </a:p>
          <a:p>
            <a:pPr lvl="1"/>
            <a:r>
              <a:rPr lang="en-US" dirty="0" smtClean="0"/>
              <a:t>Network hard- &amp; software </a:t>
            </a:r>
          </a:p>
          <a:p>
            <a:pPr lvl="1"/>
            <a:r>
              <a:rPr lang="en-US" dirty="0" smtClean="0"/>
              <a:t>multi-core CPUs</a:t>
            </a:r>
          </a:p>
          <a:p>
            <a:pPr lvl="1"/>
            <a:r>
              <a:rPr lang="en-US" dirty="0" smtClean="0"/>
              <a:t>quick (</a:t>
            </a:r>
            <a:r>
              <a:rPr lang="en-US" dirty="0" err="1" smtClean="0"/>
              <a:t>de)compression</a:t>
            </a:r>
            <a:r>
              <a:rPr lang="en-US" dirty="0" smtClean="0"/>
              <a:t> of streamed data</a:t>
            </a:r>
          </a:p>
          <a:p>
            <a:pPr lvl="1"/>
            <a:r>
              <a:rPr lang="en-US" dirty="0" smtClean="0"/>
              <a:t>data loss optimization</a:t>
            </a:r>
          </a:p>
          <a:p>
            <a:r>
              <a:rPr lang="en-US" dirty="0" smtClean="0"/>
              <a:t>Research:</a:t>
            </a:r>
          </a:p>
          <a:p>
            <a:pPr lvl="1"/>
            <a:r>
              <a:rPr lang="en-US" dirty="0" smtClean="0"/>
              <a:t>Cheap compression and encryption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Screen shot 2014-01-31 at 4.57.34 PM.png"/>
          <p:cNvPicPr>
            <a:picLocks noChangeAspect="1"/>
          </p:cNvPicPr>
          <p:nvPr/>
        </p:nvPicPr>
        <p:blipFill>
          <a:blip r:embed="rId2"/>
          <a:srcRect t="11566" r="15671"/>
          <a:stretch>
            <a:fillRect/>
          </a:stretch>
        </p:blipFill>
        <p:spPr>
          <a:xfrm>
            <a:off x="117317" y="1635862"/>
            <a:ext cx="5045628" cy="3185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Programming Today (2010s)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Compilers and Interpreters advanced and reliable</a:t>
            </a:r>
          </a:p>
          <a:p>
            <a:r>
              <a:rPr lang="en-US" dirty="0" smtClean="0"/>
              <a:t>Support libraries available for (almost) any purpose</a:t>
            </a:r>
          </a:p>
          <a:p>
            <a:pPr lvl="1"/>
            <a:r>
              <a:rPr lang="en-US" dirty="0" smtClean="0"/>
              <a:t>Communication, Graphics, Numerical Simulations</a:t>
            </a:r>
          </a:p>
          <a:p>
            <a:r>
              <a:rPr lang="en-US" dirty="0" smtClean="0"/>
              <a:t>Support: Forums , </a:t>
            </a:r>
            <a:r>
              <a:rPr lang="en-US" dirty="0" err="1" smtClean="0"/>
              <a:t>Maillists</a:t>
            </a:r>
            <a:r>
              <a:rPr lang="en-US" dirty="0" smtClean="0"/>
              <a:t>, Live Chat</a:t>
            </a:r>
          </a:p>
          <a:p>
            <a:r>
              <a:rPr lang="en-US" dirty="0" smtClean="0"/>
              <a:t>Business Models:</a:t>
            </a:r>
          </a:p>
          <a:p>
            <a:pPr lvl="1"/>
            <a:r>
              <a:rPr lang="en-US" dirty="0" smtClean="0"/>
              <a:t>Free and Open Source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Freeware / Shareware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Commercial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Angry-Bir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958" y="4687196"/>
            <a:ext cx="762000" cy="762000"/>
          </a:xfrm>
          <a:prstGeom prst="rect">
            <a:avLst/>
          </a:prstGeom>
        </p:spPr>
      </p:pic>
      <p:pic>
        <p:nvPicPr>
          <p:cNvPr id="5" name="Picture 4" descr="Screen shot 2014-01-31 at 6.33.45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296" y="4687196"/>
            <a:ext cx="799767" cy="781795"/>
          </a:xfrm>
          <a:prstGeom prst="rect">
            <a:avLst/>
          </a:prstGeom>
        </p:spPr>
      </p:pic>
      <p:pic>
        <p:nvPicPr>
          <p:cNvPr id="6" name="Picture 5" descr="Window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959" y="5593645"/>
            <a:ext cx="1070064" cy="1004214"/>
          </a:xfrm>
          <a:prstGeom prst="rect">
            <a:avLst/>
          </a:prstGeom>
        </p:spPr>
      </p:pic>
      <p:pic>
        <p:nvPicPr>
          <p:cNvPr id="7" name="Picture 6" descr="Photoshop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4720" y="5593645"/>
            <a:ext cx="823014" cy="795580"/>
          </a:xfrm>
          <a:prstGeom prst="rect">
            <a:avLst/>
          </a:prstGeom>
        </p:spPr>
      </p:pic>
      <p:pic>
        <p:nvPicPr>
          <p:cNvPr id="8" name="Picture 7" descr="linuxdistr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9958" y="3457885"/>
            <a:ext cx="1007715" cy="11138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8444" y="2715438"/>
            <a:ext cx="2406987" cy="71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9728" y="3553933"/>
            <a:ext cx="832200" cy="832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40785" y="3553933"/>
            <a:ext cx="1214041" cy="9029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8444" y="4687196"/>
            <a:ext cx="839808" cy="83980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35828" y="5601326"/>
            <a:ext cx="824056" cy="9965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64294" y="4571764"/>
            <a:ext cx="1594041" cy="106269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59170" y="3371015"/>
            <a:ext cx="1211824" cy="1152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become - intelligent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389120" y="1600200"/>
            <a:ext cx="4376927" cy="487902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Requirement: Expert analysis of large data sets </a:t>
            </a:r>
            <a:r>
              <a:rPr lang="en-US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dirty="0" smtClean="0"/>
              <a:t> fuzzy answer</a:t>
            </a:r>
          </a:p>
          <a:p>
            <a:r>
              <a:rPr lang="en-US" dirty="0" smtClean="0"/>
              <a:t>Solutions:</a:t>
            </a:r>
          </a:p>
          <a:p>
            <a:pPr lvl="1"/>
            <a:r>
              <a:rPr lang="en-US" dirty="0" smtClean="0"/>
              <a:t>Google deep learning algorithm</a:t>
            </a:r>
          </a:p>
          <a:p>
            <a:pPr lvl="1"/>
            <a:r>
              <a:rPr lang="en-US" dirty="0" smtClean="0"/>
              <a:t>Large-scale weather simulations</a:t>
            </a:r>
          </a:p>
          <a:p>
            <a:r>
              <a:rPr lang="en-US" dirty="0" smtClean="0"/>
              <a:t>Research:</a:t>
            </a:r>
          </a:p>
          <a:p>
            <a:pPr lvl="1"/>
            <a:r>
              <a:rPr lang="en-US" dirty="0" smtClean="0"/>
              <a:t>Speed optimization</a:t>
            </a:r>
          </a:p>
          <a:p>
            <a:pPr lvl="1"/>
            <a:r>
              <a:rPr lang="en-US" dirty="0" smtClean="0"/>
              <a:t>Increased intelligence</a:t>
            </a:r>
          </a:p>
          <a:p>
            <a:pPr lvl="1"/>
            <a:r>
              <a:rPr lang="en-US" dirty="0" smtClean="0"/>
              <a:t>Common sense solutions</a:t>
            </a:r>
          </a:p>
          <a:p>
            <a:pPr lvl="1"/>
            <a:r>
              <a:rPr lang="en-US" dirty="0" smtClean="0"/>
              <a:t>Real-time interaction</a:t>
            </a:r>
          </a:p>
          <a:p>
            <a:pPr lvl="1"/>
            <a:endParaRPr lang="en-US" dirty="0" smtClean="0"/>
          </a:p>
        </p:txBody>
      </p:sp>
      <p:pic>
        <p:nvPicPr>
          <p:cNvPr id="4" name="Picture 3" descr="Screen shot 2014-01-31 at 4.57.34 PM.png"/>
          <p:cNvPicPr>
            <a:picLocks noChangeAspect="1"/>
          </p:cNvPicPr>
          <p:nvPr/>
        </p:nvPicPr>
        <p:blipFill>
          <a:blip r:embed="rId2"/>
          <a:srcRect l="53978"/>
          <a:stretch>
            <a:fillRect/>
          </a:stretch>
        </p:blipFill>
        <p:spPr>
          <a:xfrm>
            <a:off x="612648" y="1808479"/>
            <a:ext cx="3570156" cy="4670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we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Computational Thinking =</a:t>
            </a:r>
            <a:br>
              <a:rPr lang="en-US" dirty="0" smtClean="0"/>
            </a:br>
            <a:r>
              <a:rPr lang="en-US" dirty="0" smtClean="0"/>
              <a:t>           Critical Thinking + Machine Intelligence</a:t>
            </a:r>
          </a:p>
          <a:p>
            <a:r>
              <a:rPr lang="en-US" dirty="0" smtClean="0"/>
              <a:t>Knowing how to code:</a:t>
            </a:r>
          </a:p>
          <a:p>
            <a:pPr lvl="1"/>
            <a:r>
              <a:rPr lang="en-US" dirty="0" smtClean="0"/>
              <a:t>Tell the computer what to do</a:t>
            </a:r>
          </a:p>
          <a:p>
            <a:pPr lvl="1"/>
            <a:r>
              <a:rPr lang="en-US" dirty="0" smtClean="0"/>
              <a:t>Determine what others do on their computers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Languages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Python               </a:t>
            </a:r>
            <a:r>
              <a:rPr lang="en-US" dirty="0" err="1" smtClean="0"/>
              <a:t>Arduino</a:t>
            </a:r>
            <a:r>
              <a:rPr lang="en-US" dirty="0"/>
              <a:t> </a:t>
            </a:r>
            <a:r>
              <a:rPr lang="en-US" dirty="0" smtClean="0"/>
              <a:t>             </a:t>
            </a:r>
            <a:r>
              <a:rPr lang="en-US" dirty="0" err="1" smtClean="0"/>
              <a:t>Javascrip</a:t>
            </a:r>
            <a:r>
              <a:rPr lang="en-US" dirty="0" smtClean="0"/>
              <a:t> (HTML)</a:t>
            </a:r>
          </a:p>
        </p:txBody>
      </p:sp>
      <p:pic>
        <p:nvPicPr>
          <p:cNvPr id="4" name="Picture 3" descr="Simple_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175" y="2208206"/>
            <a:ext cx="1780709" cy="3066191"/>
          </a:xfrm>
          <a:prstGeom prst="rect">
            <a:avLst/>
          </a:prstGeom>
        </p:spPr>
      </p:pic>
      <p:pic>
        <p:nvPicPr>
          <p:cNvPr id="5" name="Picture 4" descr="Simple_JavaScrip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727" y="2208206"/>
            <a:ext cx="2686900" cy="1978151"/>
          </a:xfrm>
          <a:prstGeom prst="rect">
            <a:avLst/>
          </a:prstGeom>
        </p:spPr>
      </p:pic>
      <p:pic>
        <p:nvPicPr>
          <p:cNvPr id="6" name="Picture 5" descr="Simple_P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04" y="2208206"/>
            <a:ext cx="2566364" cy="19538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6421" y="1600200"/>
            <a:ext cx="832200" cy="832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1262" y="1620676"/>
            <a:ext cx="736770" cy="699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LabView</a:t>
            </a:r>
            <a:endParaRPr lang="en-US" dirty="0"/>
          </a:p>
        </p:txBody>
      </p:sp>
      <p:pic>
        <p:nvPicPr>
          <p:cNvPr id="4" name="Content Placeholder 3" descr="Screen shot 2014-10-23 at 3.23.57 PM.pn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7" b="11447"/>
          <a:stretch>
            <a:fillRect/>
          </a:stretch>
        </p:blipFill>
        <p:spPr>
          <a:xfrm>
            <a:off x="14846" y="1600199"/>
            <a:ext cx="9129154" cy="503383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861" y="117391"/>
            <a:ext cx="1115418" cy="111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3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>
                <a:latin typeface="Calibri" charset="0"/>
                <a:ea typeface="ＭＳ Ｐゴシック" charset="0"/>
                <a:cs typeface="ＭＳ Ｐゴシック" charset="0"/>
              </a:rPr>
              <a:t>What is a Program ?</a:t>
            </a:r>
          </a:p>
        </p:txBody>
      </p:sp>
      <p:sp>
        <p:nvSpPr>
          <p:cNvPr id="1331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ＭＳ Ｐゴシック" charset="0"/>
                <a:cs typeface="ＭＳ Ｐゴシック" charset="0"/>
              </a:rPr>
              <a:t>Computers are </a:t>
            </a:r>
            <a:r>
              <a:rPr lang="en-US" sz="2500" b="1" dirty="0" smtClean="0">
                <a:latin typeface="Calibri" charset="0"/>
                <a:ea typeface="ＭＳ Ｐゴシック" charset="0"/>
                <a:cs typeface="ＭＳ Ｐゴシック" charset="0"/>
              </a:rPr>
              <a:t>STUPID</a:t>
            </a:r>
            <a:r>
              <a:rPr lang="en-US" sz="2500" dirty="0" smtClean="0"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sz="2500" b="1" dirty="0" smtClean="0">
                <a:latin typeface="Calibri" charset="0"/>
                <a:ea typeface="ＭＳ Ｐゴシック" charset="0"/>
                <a:cs typeface="ＭＳ Ｐゴシック" charset="0"/>
              </a:rPr>
              <a:t>FAST</a:t>
            </a:r>
            <a:r>
              <a:rPr lang="en-US" sz="250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500" dirty="0">
                <a:latin typeface="Calibri" charset="0"/>
                <a:ea typeface="ＭＳ Ｐゴシック" charset="0"/>
                <a:cs typeface="ＭＳ Ｐゴシック" charset="0"/>
              </a:rPr>
              <a:t>and </a:t>
            </a:r>
            <a:r>
              <a:rPr lang="en-US" sz="2500" b="1" dirty="0">
                <a:latin typeface="Calibri" charset="0"/>
                <a:ea typeface="ＭＳ Ｐゴシック" charset="0"/>
                <a:cs typeface="ＭＳ Ｐゴシック" charset="0"/>
              </a:rPr>
              <a:t>PRECISE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US" sz="25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ＭＳ Ｐゴシック" charset="0"/>
                <a:cs typeface="ＭＳ Ｐゴシック" charset="0"/>
              </a:rPr>
              <a:t>A program is a list of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500" b="1" dirty="0">
                <a:latin typeface="Calibri" charset="0"/>
                <a:ea typeface="ＭＳ Ｐゴシック" charset="0"/>
                <a:cs typeface="ＭＳ Ｐゴシック" charset="0"/>
              </a:rPr>
              <a:t>Detailed Instructions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US" sz="25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500" dirty="0">
                <a:latin typeface="Calibri" charset="0"/>
                <a:ea typeface="ＭＳ Ｐゴシック" charset="0"/>
                <a:cs typeface="ＭＳ Ｐゴシック" charset="0"/>
              </a:rPr>
              <a:t>Example Program: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   repeat: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       read the </a:t>
            </a: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temperature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       if it</a:t>
            </a:r>
            <a:r>
              <a:rPr lang="ja-JP" altLang="en-US" sz="1800" dirty="0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s </a:t>
            </a: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below 10C: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           switch on the </a:t>
            </a: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heater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       if it</a:t>
            </a:r>
            <a:r>
              <a:rPr lang="ja-JP" altLang="en-US" sz="1800" dirty="0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s </a:t>
            </a: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above 20C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           switch off the </a:t>
            </a: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heater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    go back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sz="2400" dirty="0">
                <a:latin typeface="Calibri" charset="0"/>
                <a:ea typeface="ＭＳ Ｐゴシック" charset="0"/>
                <a:cs typeface="ＭＳ Ｐゴシック" charset="0"/>
              </a:rPr>
              <a:t>By programming you can teach a computer to do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3600" b="1" dirty="0">
                <a:latin typeface="Calibri" charset="0"/>
                <a:ea typeface="ＭＳ Ｐゴシック" charset="0"/>
                <a:cs typeface="ＭＳ Ｐゴシック" charset="0"/>
              </a:rPr>
              <a:t>ANYTHING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en-US" sz="2000" dirty="0">
                <a:latin typeface="Calibri" charset="0"/>
                <a:ea typeface="ＭＳ Ｐゴシック" charset="0"/>
                <a:cs typeface="ＭＳ Ｐゴシック" charset="0"/>
              </a:rPr>
              <a:t>(almost)</a:t>
            </a:r>
          </a:p>
        </p:txBody>
      </p:sp>
    </p:spTree>
    <p:extLst>
      <p:ext uri="{BB962C8B-B14F-4D97-AF65-F5344CB8AC3E}">
        <p14:creationId xmlns:p14="http://schemas.microsoft.com/office/powerpoint/2010/main" val="299092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Spare Slides Data </a:t>
            </a:r>
            <a:r>
              <a:rPr lang="en-US" dirty="0" err="1" smtClean="0"/>
              <a:t>Acq</a:t>
            </a:r>
            <a:r>
              <a:rPr lang="en-US" dirty="0" smtClean="0"/>
              <a:t> / Sensors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156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Logger Shield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13212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Contains a real time clock (RTC) and SD card reader.</a:t>
            </a:r>
          </a:p>
          <a:p>
            <a:r>
              <a:rPr lang="en-US" dirty="0" smtClean="0"/>
              <a:t>Run through the </a:t>
            </a:r>
            <a:r>
              <a:rPr lang="en-US" dirty="0" err="1" smtClean="0"/>
              <a:t>adafruit</a:t>
            </a:r>
            <a:r>
              <a:rPr lang="en-US" dirty="0"/>
              <a:t> tutorial at</a:t>
            </a:r>
            <a:br>
              <a:rPr lang="en-US" dirty="0"/>
            </a:b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learn.adafruit.com</a:t>
            </a:r>
            <a:r>
              <a:rPr lang="en-US" dirty="0">
                <a:hlinkClick r:id="rId2"/>
              </a:rPr>
              <a:t>/adafruit-data-logger-</a:t>
            </a:r>
            <a:r>
              <a:rPr lang="en-US" dirty="0" smtClean="0">
                <a:hlinkClick r:id="rId2"/>
              </a:rPr>
              <a:t>shield</a:t>
            </a:r>
            <a:r>
              <a:rPr lang="en-US" dirty="0" smtClean="0"/>
              <a:t> </a:t>
            </a:r>
          </a:p>
          <a:p>
            <a:r>
              <a:rPr lang="en-US" dirty="0" smtClean="0"/>
              <a:t>Run through the sections</a:t>
            </a:r>
          </a:p>
          <a:p>
            <a:pPr lvl="1"/>
            <a:r>
              <a:rPr lang="en-US" dirty="0" smtClean="0"/>
              <a:t>Overview</a:t>
            </a:r>
          </a:p>
          <a:p>
            <a:pPr lvl="1"/>
            <a:r>
              <a:rPr lang="en-US" dirty="0" smtClean="0"/>
              <a:t>Shield overview</a:t>
            </a:r>
          </a:p>
          <a:p>
            <a:pPr lvl="1"/>
            <a:r>
              <a:rPr lang="en-US" dirty="0" smtClean="0"/>
              <a:t>Downloads – to install the SC and RTC libraries on your computer.</a:t>
            </a:r>
          </a:p>
          <a:p>
            <a:pPr lvl="1"/>
            <a:r>
              <a:rPr lang="en-US" dirty="0" smtClean="0"/>
              <a:t>Using the Real Time Clock</a:t>
            </a:r>
          </a:p>
          <a:p>
            <a:pPr lvl="1"/>
            <a:r>
              <a:rPr lang="en-US" dirty="0" smtClean="0"/>
              <a:t>Using the SD Card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Other useful tool: </a:t>
            </a:r>
            <a:r>
              <a:rPr lang="en-US" b="1" dirty="0" smtClean="0"/>
              <a:t>LCD display</a:t>
            </a:r>
          </a:p>
          <a:p>
            <a:r>
              <a:rPr lang="en-US" dirty="0" smtClean="0"/>
              <a:t>Allows display of values and</a:t>
            </a:r>
            <a:br>
              <a:rPr lang="en-US" dirty="0" smtClean="0"/>
            </a:br>
            <a:r>
              <a:rPr lang="en-US" dirty="0" smtClean="0"/>
              <a:t>results at runtime.</a:t>
            </a:r>
          </a:p>
          <a:p>
            <a:r>
              <a:rPr lang="en-US" dirty="0" smtClean="0"/>
              <a:t>Uses quite a few pins</a:t>
            </a:r>
          </a:p>
          <a:p>
            <a:r>
              <a:rPr lang="en-US" dirty="0" smtClean="0"/>
              <a:t>Takes time to code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454" y="4354644"/>
            <a:ext cx="4464546" cy="235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494310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Basic Types</a:t>
            </a:r>
          </a:p>
          <a:p>
            <a:pPr lvl="1"/>
            <a:r>
              <a:rPr lang="en-US" dirty="0" smtClean="0"/>
              <a:t>Analog: Measure resistance, voltage or time interval. Simpler to use but may need calibration and noise handling</a:t>
            </a:r>
          </a:p>
          <a:p>
            <a:pPr lvl="1"/>
            <a:r>
              <a:rPr lang="en-US" dirty="0" smtClean="0"/>
              <a:t>Digital: Communicate with </a:t>
            </a:r>
            <a:r>
              <a:rPr lang="en-US" dirty="0" err="1" smtClean="0"/>
              <a:t>Arduino</a:t>
            </a:r>
            <a:r>
              <a:rPr lang="en-US" dirty="0" smtClean="0"/>
              <a:t> using digital protocols (1-Wire, I2C or SPI). Have built-in microcontroller that communicates with external electronics (i.e. </a:t>
            </a:r>
            <a:r>
              <a:rPr lang="en-US" dirty="0" err="1" smtClean="0"/>
              <a:t>Arduino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 smtClean="0"/>
              <a:t>Calibration: May be required by all sensors for adequate results.</a:t>
            </a:r>
          </a:p>
          <a:p>
            <a:pPr lvl="1"/>
            <a:r>
              <a:rPr lang="en-US" dirty="0" smtClean="0"/>
              <a:t>Example: Temperature sensor offset adjustment with ice water</a:t>
            </a:r>
          </a:p>
        </p:txBody>
      </p:sp>
    </p:spTree>
    <p:extLst>
      <p:ext uri="{BB962C8B-B14F-4D97-AF65-F5344CB8AC3E}">
        <p14:creationId xmlns:p14="http://schemas.microsoft.com/office/powerpoint/2010/main" val="317820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7" y="1600199"/>
            <a:ext cx="5524043" cy="494310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Resistor Sensor</a:t>
            </a:r>
          </a:p>
          <a:p>
            <a:pPr lvl="1"/>
            <a:r>
              <a:rPr lang="en-US" dirty="0" smtClean="0"/>
              <a:t>Measure with voltage divider</a:t>
            </a:r>
          </a:p>
          <a:p>
            <a:pPr lvl="1"/>
            <a:r>
              <a:rPr lang="en-US" dirty="0" smtClean="0"/>
              <a:t>Reference resistor determines range, see XL</a:t>
            </a:r>
          </a:p>
          <a:p>
            <a:pPr lvl="1"/>
            <a:r>
              <a:rPr lang="en-US" dirty="0" smtClean="0"/>
              <a:t>Requires calculation to get measured value. </a:t>
            </a:r>
          </a:p>
          <a:p>
            <a:pPr lvl="1"/>
            <a:r>
              <a:rPr lang="en-US" dirty="0" smtClean="0"/>
              <a:t>Examples: Gas sensors, luminosity</a:t>
            </a:r>
          </a:p>
          <a:p>
            <a:r>
              <a:rPr lang="en-US" dirty="0" smtClean="0"/>
              <a:t>Voltage Sensor</a:t>
            </a:r>
          </a:p>
          <a:p>
            <a:pPr lvl="1"/>
            <a:r>
              <a:rPr lang="en-US" dirty="0" smtClean="0"/>
              <a:t>Generates voltage related to measured value</a:t>
            </a:r>
          </a:p>
          <a:p>
            <a:pPr lvl="1"/>
            <a:r>
              <a:rPr lang="en-US" dirty="0" smtClean="0"/>
              <a:t>Examples: 3-axis accelerometer, TMP36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748" y="0"/>
            <a:ext cx="2905252" cy="29856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691" y="2985634"/>
            <a:ext cx="2527300" cy="393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2575" y="3555128"/>
            <a:ext cx="3403600" cy="596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38748" y="5828875"/>
            <a:ext cx="2796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T(C) = 100</a:t>
            </a:r>
            <a:r>
              <a:rPr lang="en-US" baseline="30000" dirty="0" smtClean="0"/>
              <a:t>C</a:t>
            </a:r>
            <a:r>
              <a:rPr lang="en-US" dirty="0" smtClean="0"/>
              <a:t>/</a:t>
            </a:r>
            <a:r>
              <a:rPr lang="en-US" baseline="-25000" dirty="0" smtClean="0"/>
              <a:t>V</a:t>
            </a:r>
            <a:r>
              <a:rPr lang="en-US" dirty="0" smtClean="0"/>
              <a:t>  (V</a:t>
            </a:r>
            <a:r>
              <a:rPr lang="en-US" baseline="-25000" dirty="0" smtClean="0"/>
              <a:t>in</a:t>
            </a:r>
            <a:r>
              <a:rPr lang="en-US" dirty="0" smtClean="0"/>
              <a:t> – 0.5V)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35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Sensors in your Package: Follow the link below for description of all your sensors.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hlinkClick r:id="rId2"/>
              </a:rPr>
              <a:t>www.sunfounder.com</a:t>
            </a:r>
            <a:r>
              <a:rPr lang="en-US" dirty="0">
                <a:hlinkClick r:id="rId2"/>
              </a:rPr>
              <a:t>/37-modules-sensor-kit-v2-0-for-arduino-1130.</a:t>
            </a:r>
            <a:r>
              <a:rPr lang="en-US" dirty="0" smtClean="0">
                <a:hlinkClick r:id="rId2"/>
              </a:rPr>
              <a:t>html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CdS</a:t>
            </a:r>
            <a:r>
              <a:rPr lang="en-US" dirty="0" smtClean="0"/>
              <a:t> </a:t>
            </a:r>
            <a:r>
              <a:rPr lang="en-US" dirty="0" err="1" smtClean="0"/>
              <a:t>photoresistor</a:t>
            </a:r>
            <a:r>
              <a:rPr lang="en-US" dirty="0" smtClean="0"/>
              <a:t>: Resistive light sensor</a:t>
            </a:r>
          </a:p>
          <a:p>
            <a:pPr lvl="1"/>
            <a:r>
              <a:rPr lang="en-US" dirty="0"/>
              <a:t>RHT03 </a:t>
            </a:r>
            <a:r>
              <a:rPr lang="en-US" dirty="0" smtClean="0"/>
              <a:t>Temperature &amp; </a:t>
            </a:r>
            <a:r>
              <a:rPr lang="en-US" dirty="0"/>
              <a:t>Humidity </a:t>
            </a:r>
            <a:r>
              <a:rPr lang="en-US" dirty="0" smtClean="0"/>
              <a:t>Sensor: Digital readout, 1-Wire protocol.</a:t>
            </a:r>
          </a:p>
          <a:p>
            <a:pPr lvl="1"/>
            <a:r>
              <a:rPr lang="en-US" dirty="0" smtClean="0"/>
              <a:t>BMP180 Barometric Pressure / Temperature / Altitude Sensor: Digital I2C protocol</a:t>
            </a:r>
          </a:p>
          <a:p>
            <a:r>
              <a:rPr lang="en-US" dirty="0" smtClean="0"/>
              <a:t>Other sensors for experiments:</a:t>
            </a:r>
            <a:endParaRPr lang="en-US" dirty="0"/>
          </a:p>
          <a:p>
            <a:pPr lvl="1"/>
            <a:r>
              <a:rPr lang="en-US" dirty="0" smtClean="0"/>
              <a:t>TMP36 Temperature Sensor: Voltage output proportional to temperature.</a:t>
            </a:r>
          </a:p>
          <a:p>
            <a:pPr lvl="1"/>
            <a:r>
              <a:rPr lang="en-US" dirty="0" smtClean="0"/>
              <a:t>DS18B20 Waterproof Temp Sensor: Digital readout, 1-Wire</a:t>
            </a:r>
          </a:p>
          <a:p>
            <a:pPr lvl="1"/>
            <a:r>
              <a:rPr lang="en-US" dirty="0" smtClean="0"/>
              <a:t>LV EZ3 Ultrasonic Range Finder: Returns pulse duration, use </a:t>
            </a:r>
            <a:r>
              <a:rPr lang="en-US" dirty="0" err="1" smtClean="0"/>
              <a:t>pulseIn</a:t>
            </a:r>
            <a:r>
              <a:rPr lang="en-US" dirty="0" smtClean="0"/>
              <a:t>() function.</a:t>
            </a:r>
          </a:p>
          <a:p>
            <a:pPr lvl="1"/>
            <a:r>
              <a:rPr lang="en-US" dirty="0" smtClean="0"/>
              <a:t>Gas sensors: Alcohol MQ-3, Methane MQ-4, CO MQ-7, Hydrogen MQ-8. Measure resistance with given voltage.</a:t>
            </a:r>
          </a:p>
          <a:p>
            <a:pPr lvl="1"/>
            <a:r>
              <a:rPr lang="en-US" dirty="0" smtClean="0"/>
              <a:t>MMA7361 Triple Axis accelerometer: Analog voltage readout for each axis.</a:t>
            </a:r>
          </a:p>
          <a:p>
            <a:pPr lvl="1"/>
            <a:r>
              <a:rPr lang="en-US" dirty="0" smtClean="0"/>
              <a:t>Motion Detector</a:t>
            </a:r>
          </a:p>
          <a:p>
            <a:pPr lvl="1"/>
            <a:r>
              <a:rPr lang="en-US" dirty="0" smtClean="0"/>
              <a:t>Radio sender / receiver 434MHz: Simple sender and receiver</a:t>
            </a:r>
          </a:p>
          <a:p>
            <a:pPr lvl="1"/>
            <a:r>
              <a:rPr lang="en-US" dirty="0" smtClean="0"/>
              <a:t>RFM69 Radio Transceiver 433MHz: Intelligent sender/receiver microcontroller.</a:t>
            </a:r>
          </a:p>
          <a:p>
            <a:r>
              <a:rPr lang="en-US" dirty="0" smtClean="0"/>
              <a:t>Interface:</a:t>
            </a:r>
          </a:p>
          <a:p>
            <a:pPr lvl="1"/>
            <a:r>
              <a:rPr lang="en-US" dirty="0" err="1" smtClean="0"/>
              <a:t>Dynagraph.py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89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Programming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547090"/>
            <a:ext cx="8229600" cy="48561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dirty="0" smtClean="0"/>
              <a:t>Program Code             </a:t>
            </a:r>
            <a:r>
              <a:rPr lang="en-US" dirty="0" err="1" smtClean="0"/>
              <a:t>vs</a:t>
            </a:r>
            <a:r>
              <a:rPr lang="en-US" dirty="0" smtClean="0"/>
              <a:t>        Machine Language</a:t>
            </a:r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Computer run machine language (assembler)</a:t>
            </a:r>
          </a:p>
          <a:p>
            <a:pPr eaLnBrk="1" hangingPunct="1">
              <a:defRPr/>
            </a:pPr>
            <a:r>
              <a:rPr lang="en-US" dirty="0" smtClean="0"/>
              <a:t>Two ways to run a code on a computer:</a:t>
            </a:r>
          </a:p>
          <a:p>
            <a:pPr lvl="1" eaLnBrk="1" hangingPunct="1">
              <a:defRPr/>
            </a:pPr>
            <a:r>
              <a:rPr lang="en-US" dirty="0" smtClean="0"/>
              <a:t>Interpreter: Executes program code.</a:t>
            </a:r>
          </a:p>
          <a:p>
            <a:pPr lvl="1" eaLnBrk="1" hangingPunct="1">
              <a:defRPr/>
            </a:pPr>
            <a:r>
              <a:rPr lang="en-US" dirty="0" smtClean="0"/>
              <a:t>Compiler: Creates executable file (machine language) from program code</a:t>
            </a:r>
          </a:p>
        </p:txBody>
      </p:sp>
      <p:pic>
        <p:nvPicPr>
          <p:cNvPr id="17412" name="Picture 3" descr="Screen shot 2012-12-03 at 3.49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2014104"/>
            <a:ext cx="25146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Screenshot_assembler_division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2014104"/>
            <a:ext cx="3197225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12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do Sensors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For each sensor in your package, run the basic tutorial program online.</a:t>
            </a:r>
          </a:p>
          <a:p>
            <a:pPr lvl="1"/>
            <a:r>
              <a:rPr lang="en-US" dirty="0" smtClean="0"/>
              <a:t>You might have to install </a:t>
            </a:r>
            <a:r>
              <a:rPr lang="en-US" dirty="0"/>
              <a:t>additional libraries, </a:t>
            </a:r>
            <a:r>
              <a:rPr lang="en-US" dirty="0" smtClean="0"/>
              <a:t>see </a:t>
            </a:r>
            <a:r>
              <a:rPr lang="en-US" dirty="0" smtClean="0">
                <a:hlinkClick r:id="rId2"/>
              </a:rPr>
              <a:t>www.arduino.cc</a:t>
            </a:r>
            <a:r>
              <a:rPr lang="en-US" dirty="0">
                <a:hlinkClick r:id="rId2"/>
              </a:rPr>
              <a:t>/en/Guide/</a:t>
            </a:r>
            <a:r>
              <a:rPr lang="en-US" dirty="0" smtClean="0">
                <a:hlinkClick r:id="rId2"/>
              </a:rPr>
              <a:t>Libraries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for details.</a:t>
            </a:r>
          </a:p>
          <a:p>
            <a:r>
              <a:rPr lang="en-US" dirty="0" smtClean="0"/>
              <a:t>Select and test one of the other sensors.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462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Microcomputer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7" y="1600200"/>
            <a:ext cx="4614926" cy="4495800"/>
          </a:xfrm>
        </p:spPr>
        <p:txBody>
          <a:bodyPr/>
          <a:lstStyle/>
          <a:p>
            <a:r>
              <a:rPr lang="en-US" dirty="0" smtClean="0"/>
              <a:t>Most instruments have embedded microcomputers.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13" y="3413407"/>
            <a:ext cx="6190922" cy="30391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7599" y="855929"/>
            <a:ext cx="4396401" cy="29430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335" y="5944223"/>
            <a:ext cx="718449" cy="71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0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IMG_20160211_163745487.jpg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16" b="27715"/>
          <a:stretch/>
        </p:blipFill>
        <p:spPr>
          <a:xfrm>
            <a:off x="2667910" y="0"/>
            <a:ext cx="6476089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973042" cy="3115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57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        Programming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199"/>
            <a:ext cx="8153400" cy="50990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Today:</a:t>
            </a:r>
          </a:p>
          <a:p>
            <a:r>
              <a:rPr lang="en-US" dirty="0" smtClean="0"/>
              <a:t>Command line (</a:t>
            </a:r>
            <a:r>
              <a:rPr lang="en-US" dirty="0" err="1" smtClean="0"/>
              <a:t>ipython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Program file</a:t>
            </a:r>
          </a:p>
          <a:p>
            <a:r>
              <a:rPr lang="en-US" dirty="0" err="1" smtClean="0"/>
              <a:t>Jupyther</a:t>
            </a:r>
            <a:endParaRPr lang="en-US" dirty="0" smtClean="0"/>
          </a:p>
          <a:p>
            <a:r>
              <a:rPr lang="en-US" dirty="0" smtClean="0"/>
              <a:t>Steep learning Curve</a:t>
            </a:r>
          </a:p>
          <a:p>
            <a:pPr marL="0" indent="0">
              <a:buNone/>
            </a:pPr>
            <a:r>
              <a:rPr lang="en-US" dirty="0" smtClean="0"/>
              <a:t>Why Python:</a:t>
            </a:r>
            <a:endParaRPr lang="en-US" dirty="0"/>
          </a:p>
          <a:p>
            <a:r>
              <a:rPr lang="en-US" dirty="0" smtClean="0"/>
              <a:t>Simple and easy to learn</a:t>
            </a:r>
          </a:p>
          <a:p>
            <a:r>
              <a:rPr lang="en-US" dirty="0" smtClean="0"/>
              <a:t>Mature and wide user base ( help() is available)</a:t>
            </a:r>
          </a:p>
          <a:p>
            <a:r>
              <a:rPr lang="en-US" dirty="0" smtClean="0"/>
              <a:t>Free and open source, platform independent</a:t>
            </a:r>
          </a:p>
          <a:p>
            <a:r>
              <a:rPr lang="en-US" dirty="0" smtClean="0"/>
              <a:t>Libraries for almost anything (hardware, calculations, simulation, visualization, web tools)</a:t>
            </a:r>
          </a:p>
          <a:p>
            <a:endParaRPr lang="en-US" dirty="0"/>
          </a:p>
        </p:txBody>
      </p:sp>
      <p:pic>
        <p:nvPicPr>
          <p:cNvPr id="4" name="Picture 5" descr="python-logo-master-v3-trans.png"/>
          <p:cNvPicPr>
            <a:picLocks noChangeAspect="1"/>
          </p:cNvPicPr>
          <p:nvPr/>
        </p:nvPicPr>
        <p:blipFill>
          <a:blip r:embed="rId2">
            <a:lum bright="-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54" y="436812"/>
            <a:ext cx="2700847" cy="912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109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Programming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Courier" charset="0"/>
              </a:rPr>
              <a:t>Output: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Hello User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3.1415 * 6370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75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Programming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99" y="1589567"/>
            <a:ext cx="4168289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Courier" charset="0"/>
              </a:rPr>
              <a:t>Output: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Hello User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3.1415 * 6370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Variables / Formatted output: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x = 10.5 * 3.3e-1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name =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Put your name here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My name is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‘</a:t>
            </a:r>
            <a:r>
              <a:rPr lang="en-US" altLang="ja-JP" sz="1500" dirty="0">
                <a:latin typeface="Courier" charset="0"/>
                <a:ea typeface="ＭＳ Ｐゴシック" charset="0"/>
                <a:cs typeface="Courier" charset="0"/>
              </a:rPr>
              <a:t> +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name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s = ‘X=%.3f Name=%s’ % (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x,name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print(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s, </a:t>
            </a: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len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(s), type(s))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No </a:t>
            </a: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variable declaration, type is flexible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63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Programming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99" y="1589567"/>
            <a:ext cx="4218584" cy="4572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Courier" charset="0"/>
              </a:rPr>
              <a:t>Output: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Hello User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print 3.1415 * 6370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Variables / Formatted output: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x 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= 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10.5 * 3.3e-1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name = </a:t>
            </a:r>
            <a:r>
              <a:rPr lang="ja-JP" altLang="en-US" sz="1500" dirty="0" smtClean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Put your name here</a:t>
            </a:r>
            <a:r>
              <a:rPr lang="ja-JP" altLang="en-US" sz="1500" dirty="0" smtClean="0">
                <a:latin typeface="Courier" charset="0"/>
                <a:ea typeface="ＭＳ Ｐゴシック" charset="0"/>
                <a:cs typeface="Courier" charset="0"/>
              </a:rPr>
              <a:t>’</a:t>
            </a:r>
            <a:endParaRPr lang="en-US" sz="1500" dirty="0" smtClean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print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My name is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‘</a:t>
            </a:r>
            <a:r>
              <a:rPr lang="en-US" altLang="ja-JP" sz="1500" dirty="0">
                <a:latin typeface="Courier" charset="0"/>
                <a:ea typeface="ＭＳ Ｐゴシック" charset="0"/>
                <a:cs typeface="Courier" charset="0"/>
              </a:rPr>
              <a:t> +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name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s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 = 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X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=%.3f Name=%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s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 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% (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x</a:t>
            </a: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,name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print(s, </a:t>
            </a: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len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(s),type(s))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>
              <a:lnSpc>
                <a:spcPct val="80000"/>
              </a:lnSpc>
            </a:pP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No variable declaration, type is flexible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Conditions / Loops: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= 10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if 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&gt; 1: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   print </a:t>
            </a:r>
            <a:r>
              <a:rPr lang="ja-JP" altLang="en-US" sz="1500" dirty="0" smtClean="0">
                <a:latin typeface="Courier" charset="0"/>
                <a:ea typeface="ＭＳ Ｐゴシック" charset="0"/>
                <a:cs typeface="Courier" charset="0"/>
              </a:rPr>
              <a:t>‘</a:t>
            </a:r>
            <a:r>
              <a:rPr lang="en-US" altLang="ja-JP" sz="1500" dirty="0" err="1" smtClean="0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altLang="ja-JP" sz="1500" dirty="0" smtClean="0">
                <a:latin typeface="Courier" charset="0"/>
                <a:ea typeface="ＭＳ Ｐゴシック" charset="0"/>
                <a:cs typeface="Courier" charset="0"/>
              </a:rPr>
              <a:t> &gt;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 1</a:t>
            </a:r>
            <a:r>
              <a:rPr lang="ja-JP" altLang="en-US" sz="1500" dirty="0">
                <a:latin typeface="Courier" charset="0"/>
                <a:ea typeface="ＭＳ Ｐゴシック" charset="0"/>
                <a:cs typeface="Courier" charset="0"/>
              </a:rPr>
              <a:t>’</a:t>
            </a:r>
            <a:endParaRPr lang="en-US" altLang="ja-JP" sz="1500" dirty="0">
              <a:latin typeface="Courier" charset="0"/>
              <a:ea typeface="ＭＳ Ｐゴシック" charset="0"/>
              <a:cs typeface="Courier" charset="0"/>
            </a:endParaRP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while </a:t>
            </a:r>
            <a:r>
              <a:rPr lang="en-US" sz="1500" dirty="0" err="1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&lt; 10000: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   if i%20 == 0: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       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print(</a:t>
            </a: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)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1500" dirty="0">
                <a:latin typeface="Courier" charset="0"/>
                <a:ea typeface="ＭＳ Ｐゴシック" charset="0"/>
                <a:cs typeface="Courier" charset="0"/>
              </a:rPr>
              <a:t> 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   </a:t>
            </a:r>
            <a:r>
              <a:rPr lang="en-US" sz="1500" dirty="0" err="1" smtClean="0">
                <a:latin typeface="Courier" charset="0"/>
                <a:ea typeface="ＭＳ Ｐゴシック" charset="0"/>
                <a:cs typeface="Courier" charset="0"/>
              </a:rPr>
              <a:t>i</a:t>
            </a:r>
            <a:r>
              <a:rPr lang="en-US" sz="1500" dirty="0" smtClean="0">
                <a:latin typeface="Courier" charset="0"/>
                <a:ea typeface="ＭＳ Ｐゴシック" charset="0"/>
                <a:cs typeface="Courier" charset="0"/>
              </a:rPr>
              <a:t> += 1</a:t>
            </a:r>
            <a:endParaRPr lang="en-US" sz="1500" dirty="0">
              <a:latin typeface="Courier" charset="0"/>
              <a:ea typeface="ＭＳ Ｐゴシック" charset="0"/>
              <a:cs typeface="Courier" charset="0"/>
            </a:endParaRPr>
          </a:p>
          <a:p>
            <a:pPr>
              <a:lnSpc>
                <a:spcPct val="80000"/>
              </a:lnSpc>
            </a:pPr>
            <a:r>
              <a:rPr lang="en-US" sz="1800" dirty="0">
                <a:latin typeface="Calibri" charset="0"/>
                <a:ea typeface="ＭＳ Ｐゴシック" charset="0"/>
                <a:cs typeface="ＭＳ Ｐゴシック" charset="0"/>
              </a:rPr>
              <a:t>4 spaces for each code block</a:t>
            </a:r>
            <a:r>
              <a:rPr lang="en-US" sz="1800" dirty="0" smtClean="0">
                <a:latin typeface="Calibri" charset="0"/>
                <a:ea typeface="ＭＳ Ｐゴシック" charset="0"/>
                <a:cs typeface="ＭＳ Ｐゴシック" charset="0"/>
              </a:rPr>
              <a:t>!</a:t>
            </a: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58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Custom 1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0112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10852</TotalTime>
  <Words>2540</Words>
  <Application>Microsoft Macintosh PowerPoint</Application>
  <PresentationFormat>On-screen Show (4:3)</PresentationFormat>
  <Paragraphs>491</Paragraphs>
  <Slides>52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1" baseType="lpstr">
      <vt:lpstr>Calibri</vt:lpstr>
      <vt:lpstr>Courier</vt:lpstr>
      <vt:lpstr>Futura</vt:lpstr>
      <vt:lpstr>ＭＳ Ｐゴシック</vt:lpstr>
      <vt:lpstr>Tw Cen MT</vt:lpstr>
      <vt:lpstr>Wingdings</vt:lpstr>
      <vt:lpstr>Wingdings 2</vt:lpstr>
      <vt:lpstr>Arial</vt:lpstr>
      <vt:lpstr>Median</vt:lpstr>
      <vt:lpstr>Programming</vt:lpstr>
      <vt:lpstr>PowerPoint Presentation</vt:lpstr>
      <vt:lpstr>What’s Coding?  -  Why Care?</vt:lpstr>
      <vt:lpstr>Programming Today (2010s)</vt:lpstr>
      <vt:lpstr>Programming</vt:lpstr>
      <vt:lpstr>              Programming</vt:lpstr>
      <vt:lpstr>Programming Examples</vt:lpstr>
      <vt:lpstr>Programming Examples</vt:lpstr>
      <vt:lpstr>Programming Examples</vt:lpstr>
      <vt:lpstr>Programming Examples</vt:lpstr>
      <vt:lpstr>More Examples</vt:lpstr>
      <vt:lpstr>Calling Python Programs</vt:lpstr>
      <vt:lpstr>Code Development</vt:lpstr>
      <vt:lpstr>IDE Example:</vt:lpstr>
      <vt:lpstr>Best Practices - Programming</vt:lpstr>
      <vt:lpstr>Best Practices – Programming cont.</vt:lpstr>
      <vt:lpstr>Best Practices – Programming cont..</vt:lpstr>
      <vt:lpstr>Python Documentation</vt:lpstr>
      <vt:lpstr>Make Good Code</vt:lpstr>
      <vt:lpstr>Data Analysis</vt:lpstr>
      <vt:lpstr>Make some Plots</vt:lpstr>
      <vt:lpstr>Yerkes IT Resources</vt:lpstr>
      <vt:lpstr>Spare Slides Arduino</vt:lpstr>
      <vt:lpstr>Arduino Course - Day 1 Plan</vt:lpstr>
      <vt:lpstr>Arduino Course – Day 2</vt:lpstr>
      <vt:lpstr>Arduino Microcontroller</vt:lpstr>
      <vt:lpstr>Why Use Arduino</vt:lpstr>
      <vt:lpstr>Arduino Examples</vt:lpstr>
      <vt:lpstr>Let’s Arduino</vt:lpstr>
      <vt:lpstr>Connections</vt:lpstr>
      <vt:lpstr>Code Examples</vt:lpstr>
      <vt:lpstr>Coding Topics </vt:lpstr>
      <vt:lpstr>Best Practices – Electronics</vt:lpstr>
      <vt:lpstr>Arduino Documentation</vt:lpstr>
      <vt:lpstr>Embedded Electronics</vt:lpstr>
      <vt:lpstr>Arduino Architecture</vt:lpstr>
      <vt:lpstr>Spare Slides Computing / Coding</vt:lpstr>
      <vt:lpstr>Computers are – fast</vt:lpstr>
      <vt:lpstr>Computer work – A LOT</vt:lpstr>
      <vt:lpstr>Computers become - intelligent</vt:lpstr>
      <vt:lpstr>What can we do?</vt:lpstr>
      <vt:lpstr>Languages</vt:lpstr>
      <vt:lpstr>LabView</vt:lpstr>
      <vt:lpstr>What is a Program ?</vt:lpstr>
      <vt:lpstr>Spare Slides Data Acq / Sensors</vt:lpstr>
      <vt:lpstr>Data Logger Shield</vt:lpstr>
      <vt:lpstr>Sensors</vt:lpstr>
      <vt:lpstr>Analog Sensors</vt:lpstr>
      <vt:lpstr>Available Sensors</vt:lpstr>
      <vt:lpstr>Let’s do Sensors</vt:lpstr>
      <vt:lpstr>Microcomputer Systems</vt:lpstr>
      <vt:lpstr>PowerPoint Presentation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Coding</dc:title>
  <dc:creator>Marc</dc:creator>
  <cp:lastModifiedBy>Marc Berthoud</cp:lastModifiedBy>
  <cp:revision>108</cp:revision>
  <dcterms:created xsi:type="dcterms:W3CDTF">2014-02-01T01:42:51Z</dcterms:created>
  <dcterms:modified xsi:type="dcterms:W3CDTF">2017-07-12T14:00:08Z</dcterms:modified>
</cp:coreProperties>
</file>